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3729" r:id="rId2"/>
    <p:sldId id="1999" r:id="rId3"/>
    <p:sldId id="2127" r:id="rId4"/>
    <p:sldId id="3836" r:id="rId5"/>
    <p:sldId id="3979" r:id="rId6"/>
    <p:sldId id="3980" r:id="rId7"/>
    <p:sldId id="1904" r:id="rId8"/>
    <p:sldId id="3828" r:id="rId9"/>
    <p:sldId id="1937" r:id="rId10"/>
    <p:sldId id="1936" r:id="rId11"/>
    <p:sldId id="3588" r:id="rId12"/>
    <p:sldId id="1944" r:id="rId13"/>
    <p:sldId id="1942" r:id="rId14"/>
    <p:sldId id="1957" r:id="rId15"/>
    <p:sldId id="3931" r:id="rId16"/>
    <p:sldId id="3971" r:id="rId17"/>
    <p:sldId id="3978" r:id="rId18"/>
    <p:sldId id="3948" r:id="rId19"/>
    <p:sldId id="3977" r:id="rId20"/>
    <p:sldId id="3937" r:id="rId21"/>
    <p:sldId id="1925" r:id="rId22"/>
    <p:sldId id="1933" r:id="rId23"/>
    <p:sldId id="1926" r:id="rId24"/>
    <p:sldId id="1758" r:id="rId25"/>
    <p:sldId id="1759" r:id="rId26"/>
    <p:sldId id="1760" r:id="rId27"/>
    <p:sldId id="1761" r:id="rId28"/>
    <p:sldId id="1762" r:id="rId29"/>
    <p:sldId id="1763" r:id="rId30"/>
    <p:sldId id="1764" r:id="rId31"/>
    <p:sldId id="1765" r:id="rId32"/>
    <p:sldId id="1766" r:id="rId33"/>
    <p:sldId id="1767" r:id="rId34"/>
    <p:sldId id="1768" r:id="rId35"/>
    <p:sldId id="1931" r:id="rId36"/>
    <p:sldId id="1934" r:id="rId37"/>
    <p:sldId id="3898" r:id="rId38"/>
    <p:sldId id="1943" r:id="rId39"/>
    <p:sldId id="3899" r:id="rId40"/>
    <p:sldId id="1945" r:id="rId41"/>
    <p:sldId id="1946" r:id="rId42"/>
    <p:sldId id="1947" r:id="rId43"/>
    <p:sldId id="1948" r:id="rId44"/>
    <p:sldId id="1949" r:id="rId45"/>
    <p:sldId id="1950" r:id="rId46"/>
    <p:sldId id="1951" r:id="rId47"/>
    <p:sldId id="1952" r:id="rId48"/>
    <p:sldId id="1953" r:id="rId49"/>
    <p:sldId id="1954" r:id="rId50"/>
    <p:sldId id="1955" r:id="rId51"/>
    <p:sldId id="1956" r:id="rId52"/>
    <p:sldId id="3900" r:id="rId53"/>
    <p:sldId id="1958" r:id="rId54"/>
    <p:sldId id="1959" r:id="rId55"/>
    <p:sldId id="1960" r:id="rId56"/>
    <p:sldId id="1961" r:id="rId57"/>
    <p:sldId id="1962" r:id="rId58"/>
    <p:sldId id="1963" r:id="rId59"/>
    <p:sldId id="3647" r:id="rId60"/>
    <p:sldId id="3629" r:id="rId61"/>
    <p:sldId id="3628" r:id="rId62"/>
    <p:sldId id="3630" r:id="rId63"/>
    <p:sldId id="3631" r:id="rId64"/>
    <p:sldId id="3632" r:id="rId65"/>
    <p:sldId id="3633" r:id="rId66"/>
    <p:sldId id="3635" r:id="rId67"/>
    <p:sldId id="3636" r:id="rId68"/>
    <p:sldId id="3637" r:id="rId69"/>
    <p:sldId id="3638" r:id="rId70"/>
    <p:sldId id="3640" r:id="rId71"/>
    <p:sldId id="3639" r:id="rId72"/>
    <p:sldId id="3641" r:id="rId73"/>
    <p:sldId id="3642" r:id="rId74"/>
    <p:sldId id="3643" r:id="rId75"/>
    <p:sldId id="3644" r:id="rId76"/>
    <p:sldId id="3645" r:id="rId77"/>
    <p:sldId id="3646" r:id="rId78"/>
    <p:sldId id="1916" r:id="rId79"/>
    <p:sldId id="3837" r:id="rId80"/>
    <p:sldId id="3876" r:id="rId8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6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5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251A4C-BF79-4292-9BDC-66C56BF88C33}"/>
              </a:ext>
            </a:extLst>
          </p:cNvPr>
          <p:cNvSpPr txBox="1"/>
          <p:nvPr/>
        </p:nvSpPr>
        <p:spPr>
          <a:xfrm>
            <a:off x="276226" y="121639"/>
            <a:ext cx="4800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>
              <a:spcBef>
                <a:spcPts val="600"/>
              </a:spcBef>
            </a:pPr>
            <a:r>
              <a:rPr lang="en-US" sz="2200" b="1" dirty="0"/>
              <a:t>Trees (Heaps) (28)</a:t>
            </a:r>
          </a:p>
          <a:p>
            <a:pPr algn="ctr"/>
            <a:r>
              <a:rPr lang="en-US" sz="2200" b="1" dirty="0"/>
              <a:t>Chapter 8.5, pgs. 484-496 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Level-Order Traversal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58368" y="1371600"/>
            <a:ext cx="7786206" cy="5334000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/** Output nodes at a given level */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bool 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(Node&lt;T&gt;* root, int level, stringstream&amp; out) const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{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if (root == NULL) return false;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if (level == 0)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{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   out &lt;&lt; " " &lt;&lt; root-&gt;data;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   if ((root-&gt;left != NULL) || (root-&gt;right != NULL)) return true;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   return false;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}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if ((level == 1) &amp;&amp; !root-&gt;left_ &amp;&amp; root-&gt;right_) out &lt;&lt; " _";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bool left = 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(root-&gt;left, level - 1, out);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bool right = 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(root-&gt;right, level - 1, out);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if ((level == 1) &amp;&amp; root-&gt;left_ &amp;&amp; !root-&gt;right_) out &lt;&lt; " _";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return left || right;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} // end 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()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int level = -1;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do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{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   out &lt;&lt; endl &lt;&lt; "  " &lt;&lt; ++level &lt;&lt; ":";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} while (</a:t>
            </a:r>
            <a:r>
              <a:rPr lang="en-US" sz="1400" b="1" dirty="0" err="1">
                <a:latin typeface="Comic Sans MS" panose="030F0702030302020204" pitchFamily="66" charset="0"/>
              </a:rPr>
              <a:t>outLevel</a:t>
            </a:r>
            <a:r>
              <a:rPr lang="en-US" sz="1400" b="1" dirty="0">
                <a:latin typeface="Comic Sans MS" panose="030F0702030302020204" pitchFamily="66" charset="0"/>
              </a:rPr>
              <a:t>(root, level, out));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799832" y="4398818"/>
            <a:ext cx="2514600" cy="1981200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Add 2 True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Add 3 True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Add 4 True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 err="1">
                <a:latin typeface="Comic Sans MS" panose="030F0702030302020204" pitchFamily="66" charset="0"/>
              </a:rPr>
              <a:t>PrintBST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  0: 2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  1: _ 3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  2: _ 4</a:t>
            </a:r>
          </a:p>
        </p:txBody>
      </p:sp>
    </p:spTree>
    <p:extLst>
      <p:ext uri="{BB962C8B-B14F-4D97-AF65-F5344CB8AC3E}">
        <p14:creationId xmlns:p14="http://schemas.microsoft.com/office/powerpoint/2010/main" val="32096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Grading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58762"/>
              </p:ext>
            </p:extLst>
          </p:nvPr>
        </p:nvGraphicFramePr>
        <p:xfrm>
          <a:off x="658368" y="1259766"/>
          <a:ext cx="9962008" cy="124968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Points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Requirement (50 + 10)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BST commands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and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set the BST template type mode to int and string respectively. BST command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add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adds an int or string element to the BST. (Attempt to add a duplicate node outputs False.) BST command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print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outputs the BST in level order. (If the BST is empty, output "Empty".) (lab08_in_01.txt)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95526"/>
              </p:ext>
            </p:extLst>
          </p:nvPr>
        </p:nvGraphicFramePr>
        <p:xfrm>
          <a:off x="658368" y="2504326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BST commands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size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and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clear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are correctly implemented for types int and string. (lab08_in_02.txt)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72286"/>
              </p:ext>
            </p:extLst>
          </p:nvPr>
        </p:nvGraphicFramePr>
        <p:xfrm>
          <a:off x="658368" y="3027216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Nodes are correctly removed from the BST using the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remove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command. (Attempt to remove a non-existent node outputs False.) (lab08_in_03.txt)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71529"/>
              </p:ext>
            </p:extLst>
          </p:nvPr>
        </p:nvGraphicFramePr>
        <p:xfrm>
          <a:off x="658368" y="3539596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The BST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find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 outputs "Found" if the value is in the BST and "Not Found" if the node is not found. (lab08_in_04.txt)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98444"/>
              </p:ext>
            </p:extLst>
          </p:nvPr>
        </p:nvGraphicFramePr>
        <p:xfrm>
          <a:off x="658368" y="5433848"/>
          <a:ext cx="9962008" cy="30480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A BST class is derived from the abstract </a:t>
                      </a:r>
                      <a:r>
                        <a:rPr lang="en-US" sz="1400" b="1" dirty="0" err="1">
                          <a:effectLst/>
                          <a:latin typeface="Consolas" panose="020B0609020204030204" pitchFamily="49" charset="0"/>
                        </a:rPr>
                        <a:t>BSTInterface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 interface class.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66866"/>
              </p:ext>
            </p:extLst>
          </p:nvPr>
        </p:nvGraphicFramePr>
        <p:xfrm>
          <a:off x="658368" y="5745738"/>
          <a:ext cx="9962008" cy="30480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All classes have public </a:t>
                      </a:r>
                      <a:r>
                        <a:rPr lang="en-US" sz="1400" b="1" dirty="0" err="1">
                          <a:effectLst/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 and friend insertion member functions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40892"/>
              </p:ext>
            </p:extLst>
          </p:nvPr>
        </p:nvGraphicFramePr>
        <p:xfrm>
          <a:off x="658368" y="4873506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BONUS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: The "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</a:rPr>
                        <a:t>tree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 displays the tree in in-order using BST iterators. (If the BST is empty, output "Empty".) (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lab07_in_06.txt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02763"/>
              </p:ext>
            </p:extLst>
          </p:nvPr>
        </p:nvGraphicFramePr>
        <p:xfrm>
          <a:off x="658368" y="4571491"/>
          <a:ext cx="9962008" cy="30480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-10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Memory leaks, array out-of-bounds, or use of STL container detected.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E79D38C-B096-4E96-8F8B-662F7DE1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0287" y="914400"/>
            <a:ext cx="4980090" cy="297654"/>
          </a:xfrm>
        </p:spPr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455975D-E12F-4F5C-BBBF-B497701AD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96177"/>
              </p:ext>
            </p:extLst>
          </p:nvPr>
        </p:nvGraphicFramePr>
        <p:xfrm>
          <a:off x="658368" y="4051227"/>
          <a:ext cx="9962008" cy="51816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The BST "</a:t>
                      </a:r>
                      <a:r>
                        <a:rPr lang="en-US" sz="1400" b="1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</a:rPr>
                        <a:t>copy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 makes a deep copy of the current BST. BST command "</a:t>
                      </a:r>
                      <a:r>
                        <a:rPr lang="en-US" sz="1400" b="1" dirty="0" err="1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</a:rPr>
                        <a:t>printcopy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outputs the deep BST copy in level order. (lab08_in_05.txt)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4FC00E8-A0DD-4474-98CB-CE30ECEC4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19331"/>
              </p:ext>
            </p:extLst>
          </p:nvPr>
        </p:nvGraphicFramePr>
        <p:xfrm>
          <a:off x="660296" y="6048608"/>
          <a:ext cx="9962008" cy="731520"/>
        </p:xfrm>
        <a:graphic>
          <a:graphicData uri="http://schemas.openxmlformats.org/drawingml/2006/table">
            <a:tbl>
              <a:tblPr/>
              <a:tblGrid>
                <a:gridCol w="122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19524" marR="10169" marT="10169" marB="101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BONUS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: The bonus "</a:t>
                      </a:r>
                      <a:r>
                        <a:rPr lang="en-US" sz="1400" b="1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</a:rPr>
                        <a:t>tree</a:t>
                      </a: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" command is implemented using an iterator implemented as a BST inner class with ++, *, and != operators. The BST class has public begin() and end() functions that return instantiated iterators.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1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1219201"/>
            <a:ext cx="8503920" cy="56015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"</a:t>
            </a:r>
            <a:r>
              <a:rPr lang="en-US" sz="1200" b="1" dirty="0" err="1">
                <a:latin typeface="Consolas" panose="020B0609020204030204" pitchFamily="49" charset="0"/>
              </a:rPr>
              <a:t>BSTInterface.h</a:t>
            </a:r>
            <a:r>
              <a:rPr lang="en-US" sz="1200" b="1" dirty="0">
                <a:latin typeface="Consolas" panose="020B0609020204030204" pitchFamily="49" charset="0"/>
              </a:rPr>
              <a:t>"</a:t>
            </a:r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</a:rPr>
              <a:t> 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class BST : public </a:t>
            </a:r>
            <a:r>
              <a:rPr lang="en-US" sz="1200" b="1" dirty="0" err="1">
                <a:latin typeface="Consolas" panose="020B0609020204030204" pitchFamily="49" charset="0"/>
              </a:rPr>
              <a:t>BSTInterface</a:t>
            </a:r>
            <a:r>
              <a:rPr lang="en-US" sz="1200" b="1" dirty="0">
                <a:latin typeface="Consolas" panose="020B0609020204030204" pitchFamily="49" charset="0"/>
              </a:rPr>
              <a:t>&lt;T&gt;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struct Node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T data_;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Node* left_;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Node* right_;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Node(const T&amp; d) : data_(d), left_(NULL), right_(NULL) {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Node* root_;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BST() { this-&gt;root_ = NULL;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~BST() { </a:t>
            </a:r>
            <a:r>
              <a:rPr lang="en-US" sz="1200" b="1" dirty="0" err="1">
                <a:latin typeface="Consolas" panose="020B0609020204030204" pitchFamily="49" charset="0"/>
              </a:rPr>
              <a:t>clearTree</a:t>
            </a:r>
            <a:r>
              <a:rPr lang="en-US" sz="1200" b="1" dirty="0">
                <a:latin typeface="Consolas" panose="020B0609020204030204" pitchFamily="49" charset="0"/>
              </a:rPr>
              <a:t>();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Return true if node added to BST, else false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bool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addNode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(const T&amp; data) { return insert(this-&gt;root_, data);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Return true if node removed from BST, else false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bool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removeNode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(const T&amp; data) { return remove(this-&gt;root_, data);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Return true if BST cleared of all nodes, else false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bool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clearTree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 { return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deleteTree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(root_);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Return a level order traversal of a BST as a string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string toString() const { ...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/** Override insertion operator to insert BST string */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friend std::ostream&amp; operator&lt;&lt; (ostream&amp;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os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, const BST&lt;T&gt;&amp;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) { ...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6781801" y="2743200"/>
            <a:ext cx="3039653" cy="1450182"/>
          </a:xfrm>
          <a:prstGeom prst="borderCallout1">
            <a:avLst>
              <a:gd name="adj1" fmla="val 50674"/>
              <a:gd name="adj2" fmla="val 179"/>
              <a:gd name="adj3" fmla="val -32525"/>
              <a:gd name="adj4" fmla="val -155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 err="1"/>
              <a:t>structs</a:t>
            </a:r>
            <a:r>
              <a:rPr lang="en-US" sz="1200" dirty="0"/>
              <a:t> are lightweight objects and often used in place of a class if the object's main responsibility is a type of data storage. A node represents a single value, is similar to a primitive type, is mutable, and relatively small, and hence a good candidate for a struct </a:t>
            </a:r>
            <a:endParaRPr lang="en-US" sz="1200" b="1" dirty="0">
              <a:latin typeface="Consolas" panose="020B0609020204030204" pitchFamily="49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781800" y="1371600"/>
            <a:ext cx="3039653" cy="685800"/>
          </a:xfrm>
          <a:prstGeom prst="borderCallout1">
            <a:avLst>
              <a:gd name="adj1" fmla="val 50674"/>
              <a:gd name="adj2" fmla="val 179"/>
              <a:gd name="adj3" fmla="val 48225"/>
              <a:gd name="adj4" fmla="val -100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/>
              <a:t>Class BST inherits from the interface template </a:t>
            </a:r>
            <a:r>
              <a:rPr lang="en-US" sz="1200" dirty="0" err="1"/>
              <a:t>BSTInterface</a:t>
            </a:r>
            <a:r>
              <a:rPr lang="en-US" sz="1200" dirty="0"/>
              <a:t> class.</a:t>
            </a:r>
            <a:endParaRPr lang="en-US" sz="12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(Bonus)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1295400"/>
            <a:ext cx="9189720" cy="517064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"</a:t>
            </a:r>
            <a:r>
              <a:rPr lang="en-US" sz="1200" b="1" dirty="0" err="1">
                <a:latin typeface="Consolas" panose="020B0609020204030204" pitchFamily="49" charset="0"/>
              </a:rPr>
              <a:t>BSTInterface.h</a:t>
            </a:r>
            <a:r>
              <a:rPr lang="en-US" sz="12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</a:rPr>
              <a:t> 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class BST : public </a:t>
            </a:r>
            <a:r>
              <a:rPr lang="en-US" sz="1200" b="1" dirty="0" err="1">
                <a:latin typeface="Consolas" panose="020B0609020204030204" pitchFamily="49" charset="0"/>
              </a:rPr>
              <a:t>BSTInterface</a:t>
            </a:r>
            <a:r>
              <a:rPr lang="en-US" sz="1200" b="1" dirty="0">
                <a:latin typeface="Consolas" panose="020B0609020204030204" pitchFamily="49" charset="0"/>
              </a:rPr>
              <a:t>&lt;T&gt;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struct Node { ... 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Node* root_;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BST() { this-&gt;root_ = NULL;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~BST() { </a:t>
            </a:r>
            <a:r>
              <a:rPr lang="en-US" sz="1200" b="1" dirty="0" err="1">
                <a:latin typeface="Consolas" panose="020B0609020204030204" pitchFamily="49" charset="0"/>
              </a:rPr>
              <a:t>clearTree</a:t>
            </a:r>
            <a:r>
              <a:rPr lang="en-US" sz="1200" b="1" dirty="0">
                <a:latin typeface="Consolas" panose="020B0609020204030204" pitchFamily="49" charset="0"/>
              </a:rPr>
              <a:t>();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/** BST iterator */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class Iterator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private: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mutable int index_;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Node* root_;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public: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Iterator(int index, Node* root) : index_(index), root_(root) {}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~Iterator() {}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virtual bool operator!=(const Iterator&amp;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rhs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) const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virtual Iterator operator++(T)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virtual T operator*() const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};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virtual Iterator find(T&amp; value)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virtual Iterator begin() { ... }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virtual Iterator end() { ...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1" y="1295401"/>
            <a:ext cx="4329543" cy="31393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if (item1 == "Find")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out &lt;&lt; endl &lt;&lt; "Find " &lt;&lt; data;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BST&lt;int&gt;::Iterator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bst.find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(data);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BST&lt;int&gt;::Iterator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bst.end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if (!(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!=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)) out &lt;&lt; " Not Found";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else out &lt;&lt; " Found " &lt;&lt; *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else if (item1 == "Tree")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out &lt;&lt; endl &lt;&lt; "Tree ";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BST&lt;int&gt;::Iterator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bst.begin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BST&lt;int&gt;::Iterator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bst.end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if (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==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) out &lt;&lt; " Empty";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for (;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!=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;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out &lt;&lt; " " &lt;&lt; *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322665" y="2113808"/>
            <a:ext cx="2386893" cy="3448792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14800" y="2971801"/>
            <a:ext cx="1453218" cy="1243251"/>
            <a:chOff x="2260600" y="1981200"/>
            <a:chExt cx="1854200" cy="1676400"/>
          </a:xfrm>
        </p:grpSpPr>
        <p:sp>
          <p:nvSpPr>
            <p:cNvPr id="11" name="Oval 10"/>
            <p:cNvSpPr/>
            <p:nvPr/>
          </p:nvSpPr>
          <p:spPr>
            <a:xfrm>
              <a:off x="2286000" y="1981200"/>
              <a:ext cx="18034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2133600"/>
              <a:ext cx="1828800" cy="49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BST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527300" y="2724666"/>
              <a:ext cx="1295400" cy="685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0600" y="2882900"/>
              <a:ext cx="1828800" cy="49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Iterator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6477001" y="5597592"/>
            <a:ext cx="3039653" cy="727009"/>
          </a:xfrm>
          <a:prstGeom prst="borderCallout1">
            <a:avLst>
              <a:gd name="adj1" fmla="val 50674"/>
              <a:gd name="adj2" fmla="val 179"/>
              <a:gd name="adj3" fmla="val -201987"/>
              <a:gd name="adj4" fmla="val -112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 dirty="0"/>
              <a:t>Nested classes can access </a:t>
            </a:r>
            <a:r>
              <a:rPr lang="en-US" sz="1200" i="1" dirty="0"/>
              <a:t>all</a:t>
            </a:r>
            <a:r>
              <a:rPr lang="en-US" sz="1200" dirty="0"/>
              <a:t> members of the parent via a reference/pointer</a:t>
            </a:r>
            <a:endParaRPr lang="en-US" sz="12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855" name="Group 854"/>
          <p:cNvGrpSpPr/>
          <p:nvPr/>
        </p:nvGrpSpPr>
        <p:grpSpPr>
          <a:xfrm>
            <a:off x="5486400" y="2222751"/>
            <a:ext cx="4343400" cy="2971800"/>
            <a:chOff x="4495800" y="3810000"/>
            <a:chExt cx="4343400" cy="2971800"/>
          </a:xfrm>
        </p:grpSpPr>
        <p:sp>
          <p:nvSpPr>
            <p:cNvPr id="856" name="Rectangle 855"/>
            <p:cNvSpPr/>
            <p:nvPr/>
          </p:nvSpPr>
          <p:spPr>
            <a:xfrm>
              <a:off x="4495800" y="3810000"/>
              <a:ext cx="43434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7" name="Group 856"/>
            <p:cNvGrpSpPr/>
            <p:nvPr/>
          </p:nvGrpSpPr>
          <p:grpSpPr>
            <a:xfrm>
              <a:off x="4648200" y="3957237"/>
              <a:ext cx="4043175" cy="2672163"/>
              <a:chOff x="4648200" y="3957237"/>
              <a:chExt cx="4043175" cy="2672163"/>
            </a:xfrm>
          </p:grpSpPr>
          <p:cxnSp>
            <p:nvCxnSpPr>
              <p:cNvPr id="858" name="Straight Connector 857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" name="Oval 869"/>
              <p:cNvSpPr/>
              <p:nvPr/>
            </p:nvSpPr>
            <p:spPr>
              <a:xfrm>
                <a:off x="6412612" y="395723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TextBox 870"/>
              <p:cNvSpPr txBox="1"/>
              <p:nvPr/>
            </p:nvSpPr>
            <p:spPr>
              <a:xfrm>
                <a:off x="6488812" y="400117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5205224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TextBox 872"/>
              <p:cNvSpPr txBox="1"/>
              <p:nvPr/>
            </p:nvSpPr>
            <p:spPr>
              <a:xfrm>
                <a:off x="5281424" y="46950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7620000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TextBox 874"/>
              <p:cNvSpPr txBox="1"/>
              <p:nvPr/>
            </p:nvSpPr>
            <p:spPr>
              <a:xfrm>
                <a:off x="7620000" y="4695096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4648200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TextBox 876"/>
              <p:cNvSpPr txBox="1"/>
              <p:nvPr/>
            </p:nvSpPr>
            <p:spPr>
              <a:xfrm>
                <a:off x="4724400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5842000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TextBox 878"/>
              <p:cNvSpPr txBox="1"/>
              <p:nvPr/>
            </p:nvSpPr>
            <p:spPr>
              <a:xfrm>
                <a:off x="5918200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8229600" y="537748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TextBox 880"/>
              <p:cNvSpPr txBox="1"/>
              <p:nvPr/>
            </p:nvSpPr>
            <p:spPr>
              <a:xfrm>
                <a:off x="8229600" y="5421421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7919814" y="6172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TextBox 882"/>
              <p:cNvSpPr txBox="1"/>
              <p:nvPr/>
            </p:nvSpPr>
            <p:spPr>
              <a:xfrm>
                <a:off x="7902165" y="62161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6417187" y="395723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TextBox 884"/>
              <p:cNvSpPr txBox="1"/>
              <p:nvPr/>
            </p:nvSpPr>
            <p:spPr>
              <a:xfrm>
                <a:off x="6493387" y="400117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5209799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TextBox 886"/>
              <p:cNvSpPr txBox="1"/>
              <p:nvPr/>
            </p:nvSpPr>
            <p:spPr>
              <a:xfrm>
                <a:off x="5285999" y="46950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7624575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TextBox 888"/>
              <p:cNvSpPr txBox="1"/>
              <p:nvPr/>
            </p:nvSpPr>
            <p:spPr>
              <a:xfrm>
                <a:off x="7624575" y="4695096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4652775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TextBox 890"/>
              <p:cNvSpPr txBox="1"/>
              <p:nvPr/>
            </p:nvSpPr>
            <p:spPr>
              <a:xfrm>
                <a:off x="4728975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5846575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TextBox 892"/>
              <p:cNvSpPr txBox="1"/>
              <p:nvPr/>
            </p:nvSpPr>
            <p:spPr>
              <a:xfrm>
                <a:off x="5922775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8234175" y="537748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TextBox 894"/>
              <p:cNvSpPr txBox="1"/>
              <p:nvPr/>
            </p:nvSpPr>
            <p:spPr>
              <a:xfrm>
                <a:off x="8234175" y="5421421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7924389" y="6172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TextBox 896"/>
              <p:cNvSpPr txBox="1"/>
              <p:nvPr/>
            </p:nvSpPr>
            <p:spPr>
              <a:xfrm>
                <a:off x="7906740" y="62161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  <p:cxnSp>
            <p:nvCxnSpPr>
              <p:cNvPr id="898" name="Straight Connector 897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4" name="Group 903"/>
              <p:cNvGrpSpPr/>
              <p:nvPr/>
            </p:nvGrpSpPr>
            <p:grpSpPr>
              <a:xfrm>
                <a:off x="6412612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950" name="Oval 94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TextBox 950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905" name="Group 904"/>
              <p:cNvGrpSpPr/>
              <p:nvPr/>
            </p:nvGrpSpPr>
            <p:grpSpPr>
              <a:xfrm>
                <a:off x="5205224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948" name="Oval 94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TextBox 948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906" name="Group 905"/>
              <p:cNvGrpSpPr/>
              <p:nvPr/>
            </p:nvGrpSpPr>
            <p:grpSpPr>
              <a:xfrm>
                <a:off x="7620000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946" name="Oval 94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TextBox 946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907" name="Group 906"/>
              <p:cNvGrpSpPr/>
              <p:nvPr/>
            </p:nvGrpSpPr>
            <p:grpSpPr>
              <a:xfrm>
                <a:off x="46482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44" name="Oval 94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TextBox 944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908" name="Group 907"/>
              <p:cNvGrpSpPr/>
              <p:nvPr/>
            </p:nvGrpSpPr>
            <p:grpSpPr>
              <a:xfrm>
                <a:off x="58420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42" name="Oval 941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TextBox 942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909" name="Group 908"/>
              <p:cNvGrpSpPr/>
              <p:nvPr/>
            </p:nvGrpSpPr>
            <p:grpSpPr>
              <a:xfrm>
                <a:off x="8229600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940" name="Oval 93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TextBox 940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910" name="Group 909"/>
              <p:cNvGrpSpPr/>
              <p:nvPr/>
            </p:nvGrpSpPr>
            <p:grpSpPr>
              <a:xfrm>
                <a:off x="7902165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938" name="Oval 93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TextBox 938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  <p:cxnSp>
            <p:nvCxnSpPr>
              <p:cNvPr id="911" name="Straight Connector 910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7" name="Group 916"/>
              <p:cNvGrpSpPr/>
              <p:nvPr/>
            </p:nvGrpSpPr>
            <p:grpSpPr>
              <a:xfrm>
                <a:off x="6417187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936" name="Oval 93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TextBox 936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5</a:t>
                  </a:r>
                </a:p>
              </p:txBody>
            </p:sp>
          </p:grpSp>
          <p:grpSp>
            <p:nvGrpSpPr>
              <p:cNvPr id="918" name="Group 917"/>
              <p:cNvGrpSpPr/>
              <p:nvPr/>
            </p:nvGrpSpPr>
            <p:grpSpPr>
              <a:xfrm>
                <a:off x="5209799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934" name="Oval 93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TextBox 934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919" name="Group 918"/>
              <p:cNvGrpSpPr/>
              <p:nvPr/>
            </p:nvGrpSpPr>
            <p:grpSpPr>
              <a:xfrm>
                <a:off x="7624575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932" name="Oval 931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TextBox 932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920" name="Group 919"/>
              <p:cNvGrpSpPr/>
              <p:nvPr/>
            </p:nvGrpSpPr>
            <p:grpSpPr>
              <a:xfrm>
                <a:off x="46527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30" name="Oval 92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TextBox 930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</a:t>
                  </a:r>
                </a:p>
              </p:txBody>
            </p:sp>
          </p:grpSp>
          <p:grpSp>
            <p:nvGrpSpPr>
              <p:cNvPr id="921" name="Group 920"/>
              <p:cNvGrpSpPr/>
              <p:nvPr/>
            </p:nvGrpSpPr>
            <p:grpSpPr>
              <a:xfrm>
                <a:off x="58465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28" name="Oval 92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TextBox 928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922" name="Group 921"/>
              <p:cNvGrpSpPr/>
              <p:nvPr/>
            </p:nvGrpSpPr>
            <p:grpSpPr>
              <a:xfrm>
                <a:off x="8234175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926" name="Oval 92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TextBox 926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923" name="Group 922"/>
              <p:cNvGrpSpPr/>
              <p:nvPr/>
            </p:nvGrpSpPr>
            <p:grpSpPr>
              <a:xfrm>
                <a:off x="7906740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924" name="Oval 92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TextBox 924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</p:grp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1467382"/>
          <a:ext cx="17609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BST&lt;int&gt;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nsolas" panose="020B0609020204030204" pitchFamily="49" charset="0"/>
                        </a:rPr>
                        <a:t>Node*</a:t>
                      </a:r>
                      <a:r>
                        <a:rPr lang="en-US" sz="1400" b="1" baseline="0" dirty="0">
                          <a:latin typeface="Consolas" panose="020B0609020204030204" pitchFamily="49" charset="0"/>
                        </a:rPr>
                        <a:t> root_;</a:t>
                      </a:r>
                      <a:endParaRPr lang="en-US" sz="1400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5" name="Table 214"/>
          <p:cNvGraphicFramePr>
            <a:graphicFrameLocks noGrp="1"/>
          </p:cNvGraphicFramePr>
          <p:nvPr/>
        </p:nvGraphicFramePr>
        <p:xfrm>
          <a:off x="3057251" y="2498355"/>
          <a:ext cx="175174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nsolas" panose="020B0609020204030204" pitchFamily="49" charset="0"/>
                        </a:rPr>
                        <a:t>int index_ = 0;</a:t>
                      </a:r>
                    </a:p>
                    <a:p>
                      <a:r>
                        <a:rPr lang="en-US" sz="1400" b="1" dirty="0">
                          <a:latin typeface="Consolas" panose="020B0609020204030204" pitchFamily="49" charset="0"/>
                        </a:rPr>
                        <a:t>Node*</a:t>
                      </a:r>
                      <a:r>
                        <a:rPr lang="en-US" sz="1400" b="1" baseline="0" dirty="0">
                          <a:latin typeface="Consolas" panose="020B0609020204030204" pitchFamily="49" charset="0"/>
                        </a:rPr>
                        <a:t> root_;</a:t>
                      </a:r>
                      <a:endParaRPr lang="en-US" sz="1400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9600" y="1981201"/>
            <a:ext cx="2870200" cy="5171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4572000" y="2583648"/>
            <a:ext cx="2720000" cy="616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02569">
            <a:off x="4995016" y="2490783"/>
            <a:ext cx="134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begin()</a:t>
            </a:r>
          </a:p>
        </p:txBody>
      </p:sp>
      <p:graphicFrame>
        <p:nvGraphicFramePr>
          <p:cNvPr id="221" name="Table 220"/>
          <p:cNvGraphicFramePr>
            <a:graphicFrameLocks noGrp="1"/>
          </p:cNvGraphicFramePr>
          <p:nvPr/>
        </p:nvGraphicFramePr>
        <p:xfrm>
          <a:off x="3046130" y="3657600"/>
          <a:ext cx="176041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nsolas" panose="020B0609020204030204" pitchFamily="49" charset="0"/>
                        </a:rPr>
                        <a:t>int index_ = 7;</a:t>
                      </a:r>
                    </a:p>
                    <a:p>
                      <a:r>
                        <a:rPr lang="en-US" sz="1400" b="1" dirty="0">
                          <a:latin typeface="Consolas" panose="020B0609020204030204" pitchFamily="49" charset="0"/>
                        </a:rPr>
                        <a:t>Node*</a:t>
                      </a:r>
                      <a:r>
                        <a:rPr lang="en-US" sz="1400" b="1" baseline="0" dirty="0">
                          <a:latin typeface="Consolas" panose="020B0609020204030204" pitchFamily="49" charset="0"/>
                        </a:rPr>
                        <a:t> root_;</a:t>
                      </a:r>
                      <a:endParaRPr lang="en-US" sz="1400" b="1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Straight Arrow Connector 221"/>
          <p:cNvCxnSpPr/>
          <p:nvPr/>
        </p:nvCxnSpPr>
        <p:spPr>
          <a:xfrm>
            <a:off x="4610152" y="4411450"/>
            <a:ext cx="4610048" cy="986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 rot="760436">
            <a:off x="6342327" y="4545059"/>
            <a:ext cx="134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end()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9061412" y="5196728"/>
            <a:ext cx="61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5881" y="5052320"/>
            <a:ext cx="6832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BST&lt;int&gt;::Iterator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bst.begin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BST&lt;int&gt;::Iterator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bst.end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if (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==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) out &lt;&lt; " Empty";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 (;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!=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end_iter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    out &lt;&lt; " " &lt;&lt; *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iter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232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3" grpId="0"/>
      <p:bldP spid="22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104606" cy="5360852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Applications require that a copy of an object be an </a:t>
            </a:r>
            <a:r>
              <a:rPr lang="en-US" b="1" i="1" dirty="0">
                <a:solidFill>
                  <a:srgbClr val="FF0000"/>
                </a:solidFill>
              </a:rPr>
              <a:t>independent copy</a:t>
            </a:r>
            <a:r>
              <a:rPr lang="en-US" dirty="0"/>
              <a:t>, which means being able to modify one of the objects without affecting the other.</a:t>
            </a:r>
          </a:p>
          <a:p>
            <a:pPr lvl="1">
              <a:defRPr/>
            </a:pPr>
            <a:r>
              <a:rPr lang="en-US" dirty="0"/>
              <a:t>Copying of primitive types is straightforward—the values are duplicated and placed in the target locations (</a:t>
            </a:r>
            <a:r>
              <a:rPr lang="en-US" b="1" i="1" dirty="0">
                <a:solidFill>
                  <a:srgbClr val="FF0000"/>
                </a:solidFill>
              </a:rPr>
              <a:t>shallow</a:t>
            </a:r>
            <a:r>
              <a:rPr lang="en-US" dirty="0"/>
              <a:t>).</a:t>
            </a:r>
          </a:p>
          <a:p>
            <a:pPr lvl="1">
              <a:defRPr/>
            </a:pPr>
            <a:r>
              <a:rPr lang="en-US" sz="2200" dirty="0"/>
              <a:t>If the object references a dynamically allocated object, the memory allocated to that object must be freed (</a:t>
            </a:r>
            <a:r>
              <a:rPr lang="en-US" sz="2200" b="1" i="1" dirty="0">
                <a:solidFill>
                  <a:srgbClr val="FF0000"/>
                </a:solidFill>
              </a:rPr>
              <a:t>deep</a:t>
            </a:r>
            <a:r>
              <a:rPr lang="en-US" sz="2200" dirty="0"/>
              <a:t>).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Gang of Three Rule</a:t>
            </a:r>
            <a:r>
              <a:rPr lang="en-US" dirty="0"/>
              <a:t> basically states that if a class defines one (or more) of the following, it should probably </a:t>
            </a:r>
            <a:r>
              <a:rPr lang="en-US" u="sng" dirty="0"/>
              <a:t>explicitly</a:t>
            </a:r>
            <a:r>
              <a:rPr lang="en-US" dirty="0"/>
              <a:t> define all three: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Copy constructor</a:t>
            </a:r>
            <a:r>
              <a:rPr lang="en-US" sz="1800" dirty="0"/>
              <a:t> – create new object members from corresponding member constructors. 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Copy assignment operator</a:t>
            </a:r>
            <a:r>
              <a:rPr lang="en-US" sz="1800" dirty="0"/>
              <a:t> – assign corresponding members from existing members.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Destructor</a:t>
            </a:r>
            <a:r>
              <a:rPr lang="en-US" sz="1800" dirty="0"/>
              <a:t> – call the destructors of all the object's class-type members.</a:t>
            </a:r>
          </a:p>
          <a:p>
            <a:r>
              <a:rPr lang="en-US" dirty="0"/>
              <a:t>The default constructors and assignment operators only do shallow copies.</a:t>
            </a:r>
          </a:p>
          <a:p>
            <a:pPr lvl="1"/>
            <a:r>
              <a:rPr lang="en-US" dirty="0"/>
              <a:t>Destructors contain code that is run whenever an object is destroyed.</a:t>
            </a:r>
          </a:p>
          <a:p>
            <a:pPr lvl="1"/>
            <a:r>
              <a:rPr lang="en-US" dirty="0"/>
              <a:t>An explicit deep copy constructor, assignment operator, and destructor must be created when a class contains pointers to dynamically allocated resources.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 / Assignment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create an independent copy of an object, the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Copy constructor</a:t>
            </a:r>
            <a:r>
              <a:rPr lang="en-US" sz="1800" dirty="0"/>
              <a:t> is called when a new object is created from an existing object:</a:t>
            </a:r>
          </a:p>
          <a:p>
            <a:pPr marL="6858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t1;		// default constructor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 t2 = t1;	// copy constructor (t2 is new)</a:t>
            </a:r>
            <a:endParaRPr lang="en-US" sz="1800" dirty="0"/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Assignment operator</a:t>
            </a:r>
            <a:r>
              <a:rPr lang="en-US" sz="1800" dirty="0"/>
              <a:t> is called when an already initialized object is assigned a new value from another existing object.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t2 = t1;		// assignment operator (t2 exists)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	t2.operator=(t1);	// assignment operator (equivalent)</a:t>
            </a:r>
          </a:p>
          <a:p>
            <a:pPr lvl="1">
              <a:defRPr/>
            </a:pPr>
            <a:r>
              <a:rPr lang="en-US" dirty="0"/>
              <a:t>Examples:</a:t>
            </a:r>
          </a:p>
          <a:p>
            <a:pPr marL="641350" lvl="2" indent="0"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BST&lt;int&gt; bst1;		// default constructor of bst1</a:t>
            </a:r>
          </a:p>
          <a:p>
            <a:pPr marL="641350" lvl="2" indent="0">
              <a:spcBef>
                <a:spcPts val="0"/>
              </a:spcBef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BST&lt;int&gt; bst2(bst1);	// copy constructor of bst1</a:t>
            </a:r>
          </a:p>
          <a:p>
            <a:pPr marL="641350" lvl="2" indent="0">
              <a:spcBef>
                <a:spcPts val="0"/>
              </a:spcBef>
              <a:buNone/>
              <a:defRPr/>
            </a:pPr>
            <a:r>
              <a:rPr lang="en-US" b="1" dirty="0">
                <a:latin typeface="Consolas" panose="020B0609020204030204" pitchFamily="49" charset="0"/>
              </a:rPr>
              <a:t>	bst2 = bst1;		// assignment operator</a:t>
            </a:r>
          </a:p>
          <a:p>
            <a:pPr>
              <a:defRPr/>
            </a:pPr>
            <a:r>
              <a:rPr lang="en-US" dirty="0"/>
              <a:t>The copy constructor is invoked automatically:</a:t>
            </a:r>
          </a:p>
          <a:p>
            <a:pPr marL="685800" lvl="1" indent="-344488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passed to a function by value.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returned from a function.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an object is initialized with another object of the same class.</a:t>
            </a:r>
          </a:p>
          <a:p>
            <a:pPr marL="685800" lvl="1" indent="-344488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800" dirty="0"/>
              <a:t>when the compiler generates a temporary object.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vs Deep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Copying </a:t>
            </a:r>
            <a:r>
              <a:rPr lang="en-US" b="1" i="1" dirty="0"/>
              <a:t>size</a:t>
            </a:r>
            <a:r>
              <a:rPr lang="en-US" dirty="0"/>
              <a:t> and </a:t>
            </a:r>
            <a:r>
              <a:rPr lang="en-US" b="1" i="1" dirty="0"/>
              <a:t>root</a:t>
            </a:r>
            <a:r>
              <a:rPr lang="en-US" dirty="0"/>
              <a:t> fields create independent copies of the variables but not independent copies of the BST tree nodes.</a:t>
            </a:r>
          </a:p>
          <a:p>
            <a:r>
              <a:rPr lang="en-US" dirty="0"/>
              <a:t>Copying a pointer this way is considered a </a:t>
            </a:r>
            <a:r>
              <a:rPr lang="en-US" b="1" dirty="0">
                <a:solidFill>
                  <a:srgbClr val="FF0000"/>
                </a:solidFill>
              </a:rPr>
              <a:t>shallow copy</a:t>
            </a:r>
            <a:r>
              <a:rPr lang="en-US" dirty="0"/>
              <a:t>.</a:t>
            </a:r>
          </a:p>
          <a:p>
            <a:r>
              <a:rPr lang="en-US" dirty="0"/>
              <a:t>We need to create an independent copy or a </a:t>
            </a:r>
            <a:r>
              <a:rPr lang="en-US" b="1" dirty="0">
                <a:solidFill>
                  <a:srgbClr val="FF0000"/>
                </a:solidFill>
              </a:rPr>
              <a:t>deep copy</a:t>
            </a:r>
            <a:r>
              <a:rPr lang="en-US" dirty="0"/>
              <a:t> of the underlying array so that </a:t>
            </a:r>
            <a:r>
              <a:rPr lang="en-US" b="1" i="1" dirty="0"/>
              <a:t>bst1.root</a:t>
            </a:r>
            <a:r>
              <a:rPr lang="en-US" dirty="0"/>
              <a:t> and </a:t>
            </a:r>
            <a:r>
              <a:rPr lang="en-US" b="1" i="1" dirty="0"/>
              <a:t>bst2.root</a:t>
            </a:r>
            <a:r>
              <a:rPr lang="en-US" dirty="0"/>
              <a:t> point to different trees, making </a:t>
            </a:r>
            <a:r>
              <a:rPr lang="en-US" b="1" i="1" dirty="0"/>
              <a:t>bst2</a:t>
            </a:r>
            <a:r>
              <a:rPr lang="en-US" dirty="0"/>
              <a:t> a deep copy of </a:t>
            </a:r>
            <a:r>
              <a:rPr lang="en-US" b="1" i="1" dirty="0"/>
              <a:t>bst1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FF6C1F-6443-4B50-9E52-C41A3B5B3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79413"/>
              </p:ext>
            </p:extLst>
          </p:nvPr>
        </p:nvGraphicFramePr>
        <p:xfrm>
          <a:off x="1133855" y="3963390"/>
          <a:ext cx="24364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82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BST&lt;int&gt; bst1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size_ = 7</a:t>
                      </a:r>
                    </a:p>
                    <a:p>
                      <a:pPr algn="l"/>
                      <a:r>
                        <a:rPr lang="en-US" dirty="0"/>
                        <a:t>   int* root_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D064B42-2D32-4ACC-8E17-4EF6667CEEA8}"/>
              </a:ext>
            </a:extLst>
          </p:cNvPr>
          <p:cNvSpPr/>
          <p:nvPr/>
        </p:nvSpPr>
        <p:spPr>
          <a:xfrm>
            <a:off x="2637071" y="4663426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2D2BE0-B6B8-4CD4-8088-13BF11A28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56948"/>
              </p:ext>
            </p:extLst>
          </p:nvPr>
        </p:nvGraphicFramePr>
        <p:xfrm>
          <a:off x="1133855" y="5331340"/>
          <a:ext cx="24364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82">
                  <a:extLst>
                    <a:ext uri="{9D8B030D-6E8A-4147-A177-3AD203B41FA5}">
                      <a16:colId xmlns:a16="http://schemas.microsoft.com/office/drawing/2014/main" val="3305150410"/>
                    </a:ext>
                  </a:extLst>
                </a:gridCol>
              </a:tblGrid>
              <a:tr h="289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BST&lt;int&gt; bst2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07738"/>
                  </a:ext>
                </a:extLst>
              </a:tr>
              <a:tr h="6309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size_ = 7</a:t>
                      </a:r>
                    </a:p>
                    <a:p>
                      <a:pPr algn="l"/>
                      <a:r>
                        <a:rPr lang="en-US" dirty="0"/>
                        <a:t>   int* root_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6461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A302624-B451-4629-B27B-574E0BE2910B}"/>
              </a:ext>
            </a:extLst>
          </p:cNvPr>
          <p:cNvSpPr/>
          <p:nvPr/>
        </p:nvSpPr>
        <p:spPr>
          <a:xfrm>
            <a:off x="2656459" y="6018812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80B3E9-DB9F-4625-81C3-2ECD40DE25A0}"/>
              </a:ext>
            </a:extLst>
          </p:cNvPr>
          <p:cNvGrpSpPr/>
          <p:nvPr/>
        </p:nvGrpSpPr>
        <p:grpSpPr>
          <a:xfrm>
            <a:off x="3004457" y="4655549"/>
            <a:ext cx="4533285" cy="2001966"/>
            <a:chOff x="3004457" y="4655549"/>
            <a:chExt cx="4533285" cy="20019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42A4D9-25CF-4268-95D2-C5B3378A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0916" y="4655549"/>
              <a:ext cx="3516826" cy="2001966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2B8065-6A3F-482C-A3D8-A92539AFB5E1}"/>
                </a:ext>
              </a:extLst>
            </p:cNvPr>
            <p:cNvSpPr/>
            <p:nvPr/>
          </p:nvSpPr>
          <p:spPr>
            <a:xfrm>
              <a:off x="3004457" y="4726379"/>
              <a:ext cx="2422566" cy="1401289"/>
            </a:xfrm>
            <a:custGeom>
              <a:avLst/>
              <a:gdLst>
                <a:gd name="connsiteX0" fmla="*/ 0 w 2422566"/>
                <a:gd name="connsiteY0" fmla="*/ 1401289 h 1401289"/>
                <a:gd name="connsiteX1" fmla="*/ 914400 w 2422566"/>
                <a:gd name="connsiteY1" fmla="*/ 391886 h 1401289"/>
                <a:gd name="connsiteX2" fmla="*/ 2422566 w 2422566"/>
                <a:gd name="connsiteY2" fmla="*/ 0 h 140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2566" h="1401289">
                  <a:moveTo>
                    <a:pt x="0" y="1401289"/>
                  </a:moveTo>
                  <a:cubicBezTo>
                    <a:pt x="255319" y="1013361"/>
                    <a:pt x="510639" y="625434"/>
                    <a:pt x="914400" y="391886"/>
                  </a:cubicBezTo>
                  <a:cubicBezTo>
                    <a:pt x="1318161" y="158338"/>
                    <a:pt x="1870363" y="79169"/>
                    <a:pt x="2422566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749BD0-D6BF-4E9A-91F0-8B8594370D0F}"/>
              </a:ext>
            </a:extLst>
          </p:cNvPr>
          <p:cNvGrpSpPr/>
          <p:nvPr/>
        </p:nvGrpSpPr>
        <p:grpSpPr>
          <a:xfrm>
            <a:off x="2963119" y="3473401"/>
            <a:ext cx="7720947" cy="2001966"/>
            <a:chOff x="2963119" y="3473401"/>
            <a:chExt cx="7720947" cy="20019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7DE48A-4309-4BD9-9237-7342BB773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7240" y="3473401"/>
              <a:ext cx="3516826" cy="2001966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85C816-A296-4B12-856B-8DCC75879BAD}"/>
                </a:ext>
              </a:extLst>
            </p:cNvPr>
            <p:cNvSpPr/>
            <p:nvPr/>
          </p:nvSpPr>
          <p:spPr>
            <a:xfrm>
              <a:off x="2963119" y="3541853"/>
              <a:ext cx="5590572" cy="1250066"/>
            </a:xfrm>
            <a:custGeom>
              <a:avLst/>
              <a:gdLst>
                <a:gd name="connsiteX0" fmla="*/ 0 w 5590572"/>
                <a:gd name="connsiteY0" fmla="*/ 1250066 h 1250066"/>
                <a:gd name="connsiteX1" fmla="*/ 2013995 w 5590572"/>
                <a:gd name="connsiteY1" fmla="*/ 520861 h 1250066"/>
                <a:gd name="connsiteX2" fmla="*/ 5590572 w 5590572"/>
                <a:gd name="connsiteY2" fmla="*/ 0 h 125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0572" h="1250066">
                  <a:moveTo>
                    <a:pt x="0" y="1250066"/>
                  </a:moveTo>
                  <a:cubicBezTo>
                    <a:pt x="541116" y="989635"/>
                    <a:pt x="1082233" y="729205"/>
                    <a:pt x="2013995" y="520861"/>
                  </a:cubicBezTo>
                  <a:cubicBezTo>
                    <a:pt x="2945757" y="312517"/>
                    <a:pt x="4268164" y="156258"/>
                    <a:pt x="5590572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8E0DC2-0435-40D2-9DF7-3DA2E2303A78}"/>
              </a:ext>
            </a:extLst>
          </p:cNvPr>
          <p:cNvSpPr/>
          <p:nvPr/>
        </p:nvSpPr>
        <p:spPr>
          <a:xfrm>
            <a:off x="2997843" y="3565003"/>
            <a:ext cx="5544273" cy="2569579"/>
          </a:xfrm>
          <a:custGeom>
            <a:avLst/>
            <a:gdLst>
              <a:gd name="connsiteX0" fmla="*/ 0 w 5544273"/>
              <a:gd name="connsiteY0" fmla="*/ 2569579 h 2569579"/>
              <a:gd name="connsiteX1" fmla="*/ 2233914 w 5544273"/>
              <a:gd name="connsiteY1" fmla="*/ 810227 h 2569579"/>
              <a:gd name="connsiteX2" fmla="*/ 5544273 w 5544273"/>
              <a:gd name="connsiteY2" fmla="*/ 0 h 256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4273" h="2569579">
                <a:moveTo>
                  <a:pt x="0" y="2569579"/>
                </a:moveTo>
                <a:cubicBezTo>
                  <a:pt x="654934" y="1904034"/>
                  <a:pt x="1309869" y="1238490"/>
                  <a:pt x="2233914" y="810227"/>
                </a:cubicBezTo>
                <a:cubicBezTo>
                  <a:pt x="3157959" y="381964"/>
                  <a:pt x="4351116" y="190982"/>
                  <a:pt x="5544273" y="0"/>
                </a:cubicBezTo>
              </a:path>
            </a:pathLst>
          </a:custGeom>
          <a:noFill/>
          <a:ln w="50800">
            <a:solidFill>
              <a:srgbClr val="FF0000"/>
            </a:solidFill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367" y="1461991"/>
            <a:ext cx="8616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/** Deep copy constructor.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   @param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bst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  The BST to be copied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   @return This BST with a new copy of the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bst's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contents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BST&lt;T&gt;(const BST&lt;T&gt;&amp;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 : root_(NULL), size_(0)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  // recursively copy nodes from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bst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 to this </a:t>
            </a:r>
            <a:r>
              <a:rPr lang="en-US" sz="2000" b="1" dirty="0" err="1">
                <a:latin typeface="Consolas" panose="020B0609020204030204" pitchFamily="49" charset="0"/>
                <a:cs typeface="Courier New" pitchFamily="49" charset="0"/>
              </a:rPr>
              <a:t>bst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copyNode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bst.root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_);</a:t>
            </a:r>
          </a:p>
          <a:p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0977" y="391362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BST&lt;int&gt; bst1;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BST&lt;int&gt; bst2(bst1);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9FB12552-4C1E-457F-B77C-550910DDFFDF}"/>
              </a:ext>
            </a:extLst>
          </p:cNvPr>
          <p:cNvSpPr/>
          <p:nvPr/>
        </p:nvSpPr>
        <p:spPr>
          <a:xfrm>
            <a:off x="7920833" y="5265994"/>
            <a:ext cx="685800" cy="481548"/>
          </a:xfrm>
          <a:prstGeom prst="borderCallout1">
            <a:avLst>
              <a:gd name="adj1" fmla="val -745"/>
              <a:gd name="adj2" fmla="val 21717"/>
              <a:gd name="adj3" fmla="val -154257"/>
              <a:gd name="adj4" fmla="val 20754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this</a:t>
            </a:r>
          </a:p>
        </p:txBody>
      </p:sp>
      <p:sp>
        <p:nvSpPr>
          <p:cNvPr id="12" name="Line Callout 1 6">
            <a:extLst>
              <a:ext uri="{FF2B5EF4-FFF2-40B4-BE49-F238E27FC236}">
                <a16:creationId xmlns:a16="http://schemas.microsoft.com/office/drawing/2014/main" id="{F4816CE2-EE59-4E7D-87D4-160B33360758}"/>
              </a:ext>
            </a:extLst>
          </p:cNvPr>
          <p:cNvSpPr/>
          <p:nvPr/>
        </p:nvSpPr>
        <p:spPr>
          <a:xfrm>
            <a:off x="8943977" y="5265740"/>
            <a:ext cx="990600" cy="481548"/>
          </a:xfrm>
          <a:prstGeom prst="borderCallout1">
            <a:avLst>
              <a:gd name="adj1" fmla="val -745"/>
              <a:gd name="adj2" fmla="val 21717"/>
              <a:gd name="adj3" fmla="val -163219"/>
              <a:gd name="adj4" fmla="val 95013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onsolas" panose="020B0609020204030204" pitchFamily="49" charset="0"/>
              </a:rPr>
              <a:t>bst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F5C6C-EF21-4194-B3A4-0F1BFEB9B80E}"/>
              </a:ext>
            </a:extLst>
          </p:cNvPr>
          <p:cNvSpPr txBox="1"/>
          <p:nvPr/>
        </p:nvSpPr>
        <p:spPr>
          <a:xfrm>
            <a:off x="658367" y="5849859"/>
            <a:ext cx="734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Construct a new BST&lt;T&gt; (</a:t>
            </a:r>
            <a:r>
              <a:rPr lang="en-US" sz="2000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*this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Recursively copy nodes from </a:t>
            </a:r>
            <a:r>
              <a:rPr lang="en-US" sz="2000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to the new BST.</a:t>
            </a:r>
          </a:p>
        </p:txBody>
      </p:sp>
    </p:spTree>
    <p:extLst>
      <p:ext uri="{BB962C8B-B14F-4D97-AF65-F5344CB8AC3E}">
        <p14:creationId xmlns:p14="http://schemas.microsoft.com/office/powerpoint/2010/main" val="17409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368" y="1461991"/>
            <a:ext cx="8409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/** Assign the contents of one BST to another.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 @param other The BST to be assigned to this BST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 @return This BST with a copy of the other BST's contents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BST&lt;T&gt;&amp; operator=(const BST&lt;T&gt;&amp;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// Make a copy of the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BST.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BST&lt;T&gt;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the_copy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// Swap this' root with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root.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  swap(this-&gt;root,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the_copy.root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// Return self (the copy will be deleted)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return *this;</a:t>
            </a:r>
          </a:p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79762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BST&lt;int&gt; bst1;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BST&lt;int&gt; bst2(bst1);</a:t>
            </a:r>
          </a:p>
          <a:p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bst2 = bst1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9FB12552-4C1E-457F-B77C-550910DDFFDF}"/>
              </a:ext>
            </a:extLst>
          </p:cNvPr>
          <p:cNvSpPr/>
          <p:nvPr/>
        </p:nvSpPr>
        <p:spPr>
          <a:xfrm>
            <a:off x="8044656" y="4149994"/>
            <a:ext cx="685800" cy="481548"/>
          </a:xfrm>
          <a:prstGeom prst="borderCallout1">
            <a:avLst>
              <a:gd name="adj1" fmla="val -745"/>
              <a:gd name="adj2" fmla="val 21717"/>
              <a:gd name="adj3" fmla="val -90139"/>
              <a:gd name="adj4" fmla="val 22486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this</a:t>
            </a:r>
          </a:p>
        </p:txBody>
      </p:sp>
      <p:sp>
        <p:nvSpPr>
          <p:cNvPr id="12" name="Line Callout 1 6">
            <a:extLst>
              <a:ext uri="{FF2B5EF4-FFF2-40B4-BE49-F238E27FC236}">
                <a16:creationId xmlns:a16="http://schemas.microsoft.com/office/drawing/2014/main" id="{F4816CE2-EE59-4E7D-87D4-160B33360758}"/>
              </a:ext>
            </a:extLst>
          </p:cNvPr>
          <p:cNvSpPr/>
          <p:nvPr/>
        </p:nvSpPr>
        <p:spPr>
          <a:xfrm>
            <a:off x="9067800" y="4149740"/>
            <a:ext cx="990600" cy="481548"/>
          </a:xfrm>
          <a:prstGeom prst="borderCallout1">
            <a:avLst>
              <a:gd name="adj1" fmla="val -745"/>
              <a:gd name="adj2" fmla="val 21717"/>
              <a:gd name="adj3" fmla="val -104033"/>
              <a:gd name="adj4" fmla="val -23668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onsolas" panose="020B0609020204030204" pitchFamily="49" charset="0"/>
              </a:rPr>
              <a:t>other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F5C6C-EF21-4194-B3A4-0F1BFEB9B80E}"/>
              </a:ext>
            </a:extLst>
          </p:cNvPr>
          <p:cNvSpPr txBox="1"/>
          <p:nvPr/>
        </p:nvSpPr>
        <p:spPr>
          <a:xfrm>
            <a:off x="642309" y="5480282"/>
            <a:ext cx="870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Make a deep copy of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rhs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Exchange 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*this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and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elements only (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*this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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Return </a:t>
            </a:r>
            <a:r>
              <a:rPr lang="en-US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*this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and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Delete </a:t>
            </a:r>
            <a:r>
              <a:rPr lang="en-US" b="1" i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the_copy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(destructor)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78" y="1258699"/>
            <a:ext cx="4957135" cy="5569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0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purpose of the </a:t>
            </a:r>
            <a:r>
              <a:rPr lang="en-US" b="1" dirty="0">
                <a:solidFill>
                  <a:srgbClr val="FF0000"/>
                </a:solidFill>
              </a:rPr>
              <a:t>destructor</a:t>
            </a:r>
            <a:r>
              <a:rPr lang="en-US" dirty="0"/>
              <a:t> is to undo what the constructor does.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constructor</a:t>
            </a:r>
            <a:r>
              <a:rPr lang="en-US" dirty="0"/>
              <a:t> takes a block of uninitialized memory and sets it to a </a:t>
            </a:r>
            <a:r>
              <a:rPr lang="en-US" b="1" dirty="0">
                <a:solidFill>
                  <a:srgbClr val="FF0000"/>
                </a:solidFill>
              </a:rPr>
              <a:t>valid state</a:t>
            </a:r>
            <a:r>
              <a:rPr lang="en-US" dirty="0"/>
              <a:t>, thus creating an object. </a:t>
            </a:r>
          </a:p>
          <a:p>
            <a:r>
              <a:rPr lang="en-US" dirty="0"/>
              <a:t>When the destructor is finished, the object is in an </a:t>
            </a:r>
            <a:r>
              <a:rPr lang="en-US" b="1" dirty="0">
                <a:solidFill>
                  <a:srgbClr val="FF0000"/>
                </a:solidFill>
              </a:rPr>
              <a:t>invalid state</a:t>
            </a:r>
            <a:r>
              <a:rPr lang="en-US" dirty="0"/>
              <a:t> and the memory it occupies can be reused for creating other objects.</a:t>
            </a:r>
          </a:p>
          <a:p>
            <a:r>
              <a:rPr lang="en-US" dirty="0"/>
              <a:t>If this is not done, the program will have memory leaks.</a:t>
            </a:r>
          </a:p>
          <a:p>
            <a:r>
              <a:rPr lang="en-US" b="1" dirty="0">
                <a:solidFill>
                  <a:srgbClr val="FF0000"/>
                </a:solidFill>
              </a:rPr>
              <a:t>Each class has a default destructor, which effectively invokes the destructor for each data field.</a:t>
            </a:r>
          </a:p>
          <a:p>
            <a:r>
              <a:rPr lang="en-US" dirty="0"/>
              <a:t>If the pointer references a dynamically allocated object (such as the BST nodes referenced by pointer </a:t>
            </a:r>
            <a:r>
              <a:rPr lang="en-US" b="1" i="1" dirty="0"/>
              <a:t>root</a:t>
            </a:r>
            <a:r>
              <a:rPr lang="en-US" dirty="0"/>
              <a:t>), the memory allocated to that object must be freed!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Sequential Containers (12)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8.5, pgs. 484-495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8.5 Heaps and Priority Queues </a:t>
            </a:r>
          </a:p>
          <a:p>
            <a:pPr algn="ctr"/>
            <a:r>
              <a:rPr lang="en-US" sz="2000" b="1" dirty="0">
                <a:solidFill>
                  <a:srgbClr val="FF9966"/>
                </a:solidFill>
              </a:rPr>
              <a:t>Inserting an Item into a Heap </a:t>
            </a:r>
          </a:p>
          <a:p>
            <a:pPr algn="ctr"/>
            <a:r>
              <a:rPr lang="en-US" sz="2000" b="1" dirty="0">
                <a:solidFill>
                  <a:srgbClr val="FF9966"/>
                </a:solidFill>
              </a:rPr>
              <a:t>Removing an Item from a Heap </a:t>
            </a:r>
          </a:p>
          <a:p>
            <a:pPr algn="ctr"/>
            <a:r>
              <a:rPr lang="en-US" sz="2000" b="1" dirty="0">
                <a:solidFill>
                  <a:srgbClr val="FF9966"/>
                </a:solidFill>
              </a:rPr>
              <a:t>Implementing a Heap</a:t>
            </a:r>
          </a:p>
          <a:p>
            <a:pPr algn="ctr"/>
            <a:r>
              <a:rPr lang="en-US" sz="2000" dirty="0"/>
              <a:t>Priority Queues </a:t>
            </a:r>
          </a:p>
          <a:p>
            <a:pPr algn="ctr"/>
            <a:r>
              <a:rPr lang="en-US" sz="2000" dirty="0"/>
              <a:t>The priority_queue Class </a:t>
            </a:r>
          </a:p>
          <a:p>
            <a:pPr algn="ctr"/>
            <a:r>
              <a:rPr lang="en-US" sz="2000" dirty="0"/>
              <a:t>Using a Heap as the Basis of a Priority Queue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219200"/>
            <a:ext cx="3357553" cy="31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139" y="1295401"/>
            <a:ext cx="997806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heap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 </a:t>
            </a:r>
            <a:r>
              <a:rPr lang="en-US" u="sng" dirty="0"/>
              <a:t>complete binary tree </a:t>
            </a:r>
            <a:r>
              <a:rPr lang="en-US" dirty="0"/>
              <a:t>with the following properties:</a:t>
            </a:r>
          </a:p>
          <a:p>
            <a:pPr lvl="1"/>
            <a:r>
              <a:rPr lang="en-US" dirty="0"/>
              <a:t>The value in the root is greater than or equal to any item in the tree (</a:t>
            </a:r>
            <a:r>
              <a:rPr lang="en-US" b="1" dirty="0">
                <a:solidFill>
                  <a:srgbClr val="FF0000"/>
                </a:solidFill>
              </a:rPr>
              <a:t>max-heap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Every subtree is a </a:t>
            </a:r>
            <a:r>
              <a:rPr lang="en-US" b="1" dirty="0">
                <a:solidFill>
                  <a:srgbClr val="FF0000"/>
                </a:solidFill>
              </a:rPr>
              <a:t>heap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3429000"/>
            <a:ext cx="48562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5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6265" y="1295401"/>
            <a:ext cx="9666514" cy="1415759"/>
          </a:xfrm>
        </p:spPr>
        <p:txBody>
          <a:bodyPr/>
          <a:lstStyle/>
          <a:p>
            <a:r>
              <a:rPr lang="en-US" sz="2000" dirty="0"/>
              <a:t>In a </a:t>
            </a:r>
            <a:r>
              <a:rPr lang="en-US" sz="2000" b="1" i="1" dirty="0">
                <a:solidFill>
                  <a:srgbClr val="FF0000"/>
                </a:solidFill>
              </a:rPr>
              <a:t>max-heap</a:t>
            </a:r>
            <a:r>
              <a:rPr lang="en-US" sz="2000" dirty="0"/>
              <a:t>, each node’s value is larger than or equal to the values of its children, and the root node stores the largest value.</a:t>
            </a:r>
          </a:p>
          <a:p>
            <a:r>
              <a:rPr lang="en-US" sz="2000" dirty="0"/>
              <a:t>The heap shown below is called a </a:t>
            </a:r>
            <a:r>
              <a:rPr lang="en-US" sz="2000" b="1" i="1" dirty="0">
                <a:solidFill>
                  <a:srgbClr val="FF0000"/>
                </a:solidFill>
              </a:rPr>
              <a:t>min-heap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because the root node stores a smallest value.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2" descr="C:\Documents and Settings\Administrator\My Documents\Koffman\PPTs\JPEGS\JWCL233_Koffman JPG files\ch06\w014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8491" y="2895600"/>
            <a:ext cx="3567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D19D26-677B-48E4-B5ED-5F5CDF8D29F6}"/>
              </a:ext>
            </a:extLst>
          </p:cNvPr>
          <p:cNvSpPr txBox="1">
            <a:spLocks/>
          </p:cNvSpPr>
          <p:nvPr/>
        </p:nvSpPr>
        <p:spPr bwMode="auto">
          <a:xfrm>
            <a:off x="546265" y="5061242"/>
            <a:ext cx="9666514" cy="118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text presents algorithms and illustrations for max heaps.</a:t>
            </a:r>
          </a:p>
          <a:p>
            <a:r>
              <a:rPr lang="en-US" sz="2000" dirty="0"/>
              <a:t>Here we present the corresponding algorithms and illustrations for min heaps.</a:t>
            </a:r>
          </a:p>
        </p:txBody>
      </p:sp>
    </p:spTree>
    <p:extLst>
      <p:ext uri="{BB962C8B-B14F-4D97-AF65-F5344CB8AC3E}">
        <p14:creationId xmlns:p14="http://schemas.microsoft.com/office/powerpoint/2010/main" val="17710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2" name="Group 82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0294" name="TextBox 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0295" name="TextBox 7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0296" name="TextBox 8"/>
            <p:cNvSpPr txBox="1">
              <a:spLocks noChangeArrowheads="1"/>
            </p:cNvSpPr>
            <p:nvPr/>
          </p:nvSpPr>
          <p:spPr bwMode="auto">
            <a:xfrm>
              <a:off x="7771122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  <p:grpSp>
          <p:nvGrpSpPr>
            <p:cNvPr id="140297" name="Group 31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0322" name="TextBox 17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0323" name="TextBox 18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0298" name="Group 28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0320" name="TextBox 2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0321" name="TextBox 2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0299" name="Group 29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0318" name="TextBox 23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0319" name="TextBox 24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89</a:t>
                </a:r>
              </a:p>
            </p:txBody>
          </p:sp>
        </p:grpSp>
        <p:grpSp>
          <p:nvGrpSpPr>
            <p:cNvPr id="140300" name="Group 56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0316" name="TextBox 11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0317" name="TextBox 12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0301" name="Group 58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0314" name="TextBox 14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0315" name="TextBox 2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38" name="Straight Connector 37"/>
            <p:cNvCxnSpPr>
              <a:stCxn id="140294" idx="1"/>
              <a:endCxn id="140295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0294" idx="3"/>
              <a:endCxn id="140296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40316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40317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40315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40322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40323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40320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40321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40318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40319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2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1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 Item into a Min-Heap</a:t>
            </a:r>
          </a:p>
        </p:txBody>
      </p:sp>
    </p:spTree>
    <p:extLst>
      <p:ext uri="{BB962C8B-B14F-4D97-AF65-F5344CB8AC3E}">
        <p14:creationId xmlns:p14="http://schemas.microsoft.com/office/powerpoint/2010/main" val="631281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1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1317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1318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1319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1320" name="TextBox 43"/>
            <p:cNvSpPr txBox="1">
              <a:spLocks noChangeArrowheads="1"/>
            </p:cNvSpPr>
            <p:nvPr/>
          </p:nvSpPr>
          <p:spPr bwMode="auto">
            <a:xfrm>
              <a:off x="7771122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  <p:sp>
          <p:nvSpPr>
            <p:cNvPr id="141321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grpSp>
          <p:nvGrpSpPr>
            <p:cNvPr id="141322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1348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1349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1323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1346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1347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1324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1344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1345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1325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1342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1343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1326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1340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1341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52" name="Straight Connector 51"/>
            <p:cNvCxnSpPr>
              <a:stCxn id="141318" idx="1"/>
              <a:endCxn id="141319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1318" idx="3"/>
              <a:endCxn id="141320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1342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1343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1341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1348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1349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1346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1347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1344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1345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1321" idx="0"/>
            </p:cNvCxnSpPr>
            <p:nvPr/>
          </p:nvCxnSpPr>
          <p:spPr>
            <a:xfrm flipV="1">
              <a:off x="8212909" y="4511946"/>
              <a:ext cx="109494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 Item into a Min-Heap</a:t>
            </a:r>
          </a:p>
        </p:txBody>
      </p:sp>
    </p:spTree>
    <p:extLst>
      <p:ext uri="{BB962C8B-B14F-4D97-AF65-F5344CB8AC3E}">
        <p14:creationId xmlns:p14="http://schemas.microsoft.com/office/powerpoint/2010/main" val="252173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1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2341" name="Group 38"/>
          <p:cNvGrpSpPr>
            <a:grpSpLocks/>
          </p:cNvGrpSpPr>
          <p:nvPr/>
        </p:nvGrpSpPr>
        <p:grpSpPr bwMode="auto">
          <a:xfrm>
            <a:off x="3733801" y="3259139"/>
            <a:ext cx="3376613" cy="1997075"/>
            <a:chOff x="5213726" y="3063501"/>
            <a:chExt cx="3375568" cy="1997965"/>
          </a:xfrm>
        </p:grpSpPr>
        <p:sp>
          <p:nvSpPr>
            <p:cNvPr id="142342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2343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2344" name="TextBox 43"/>
            <p:cNvSpPr txBox="1">
              <a:spLocks noChangeArrowheads="1"/>
            </p:cNvSpPr>
            <p:nvPr/>
          </p:nvSpPr>
          <p:spPr bwMode="auto">
            <a:xfrm>
              <a:off x="7771122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  <p:sp>
          <p:nvSpPr>
            <p:cNvPr id="142345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  <p:grpSp>
          <p:nvGrpSpPr>
            <p:cNvPr id="142346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2372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2373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2347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2370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2371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2348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2368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2369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2349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2366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2367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2350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195198" cy="369332"/>
              <a:chOff x="7394096" y="4142433"/>
              <a:chExt cx="1195198" cy="369332"/>
            </a:xfrm>
          </p:grpSpPr>
          <p:sp>
            <p:nvSpPr>
              <p:cNvPr id="142364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2365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8</a:t>
                </a:r>
              </a:p>
            </p:txBody>
          </p:sp>
        </p:grpSp>
        <p:cxnSp>
          <p:nvCxnSpPr>
            <p:cNvPr id="52" name="Straight Connector 51"/>
            <p:cNvCxnSpPr>
              <a:stCxn id="142342" idx="1"/>
              <a:endCxn id="142343" idx="0"/>
            </p:cNvCxnSpPr>
            <p:nvPr/>
          </p:nvCxnSpPr>
          <p:spPr>
            <a:xfrm flipH="1">
              <a:off x="6145301" y="3247733"/>
              <a:ext cx="709392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2342" idx="3"/>
              <a:endCxn id="142344" idx="0"/>
            </p:cNvCxnSpPr>
            <p:nvPr/>
          </p:nvCxnSpPr>
          <p:spPr>
            <a:xfrm>
              <a:off x="7168921" y="3247733"/>
              <a:ext cx="822071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2366" idx="0"/>
            </p:cNvCxnSpPr>
            <p:nvPr/>
          </p:nvCxnSpPr>
          <p:spPr>
            <a:xfrm flipH="1">
              <a:off x="5654914" y="3971956"/>
              <a:ext cx="269791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93" y="3971956"/>
              <a:ext cx="22059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2367" idx="0"/>
            </p:cNvCxnSpPr>
            <p:nvPr/>
          </p:nvCxnSpPr>
          <p:spPr>
            <a:xfrm flipH="1" flipV="1">
              <a:off x="6365894" y="3971956"/>
              <a:ext cx="268205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2365" idx="0"/>
            </p:cNvCxnSpPr>
            <p:nvPr/>
          </p:nvCxnSpPr>
          <p:spPr>
            <a:xfrm flipH="1" flipV="1">
              <a:off x="8211586" y="3971956"/>
              <a:ext cx="220594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2372" idx="0"/>
            </p:cNvCxnSpPr>
            <p:nvPr/>
          </p:nvCxnSpPr>
          <p:spPr>
            <a:xfrm flipV="1">
              <a:off x="5434321" y="4511946"/>
              <a:ext cx="12854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2373" idx="0"/>
            </p:cNvCxnSpPr>
            <p:nvPr/>
          </p:nvCxnSpPr>
          <p:spPr>
            <a:xfrm flipH="1" flipV="1">
              <a:off x="5789811" y="4511946"/>
              <a:ext cx="85698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2370" idx="0"/>
            </p:cNvCxnSpPr>
            <p:nvPr/>
          </p:nvCxnSpPr>
          <p:spPr>
            <a:xfrm flipV="1">
              <a:off x="6418266" y="4521475"/>
              <a:ext cx="82524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2371" idx="0"/>
            </p:cNvCxnSpPr>
            <p:nvPr/>
          </p:nvCxnSpPr>
          <p:spPr>
            <a:xfrm flipH="1" flipV="1">
              <a:off x="6742016" y="4511946"/>
              <a:ext cx="109503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2368" idx="0"/>
            </p:cNvCxnSpPr>
            <p:nvPr/>
          </p:nvCxnSpPr>
          <p:spPr>
            <a:xfrm flipV="1">
              <a:off x="7394276" y="4511946"/>
              <a:ext cx="9204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2369" idx="0"/>
            </p:cNvCxnSpPr>
            <p:nvPr/>
          </p:nvCxnSpPr>
          <p:spPr>
            <a:xfrm flipH="1" flipV="1">
              <a:off x="7770398" y="4521475"/>
              <a:ext cx="6506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2345" idx="0"/>
            </p:cNvCxnSpPr>
            <p:nvPr/>
          </p:nvCxnSpPr>
          <p:spPr>
            <a:xfrm flipV="1">
              <a:off x="8276653" y="4511946"/>
              <a:ext cx="46024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 Item into a Min-Heap</a:t>
            </a:r>
          </a:p>
        </p:txBody>
      </p:sp>
    </p:spTree>
    <p:extLst>
      <p:ext uri="{BB962C8B-B14F-4D97-AF65-F5344CB8AC3E}">
        <p14:creationId xmlns:p14="http://schemas.microsoft.com/office/powerpoint/2010/main" val="2936148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1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65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3366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3367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3368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43369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  <p:grpSp>
          <p:nvGrpSpPr>
            <p:cNvPr id="143370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3396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3397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3371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3394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3395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3372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3392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3393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3373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3390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3391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3374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3388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3389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3366" idx="1"/>
              <a:endCxn id="143367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3366" idx="3"/>
              <a:endCxn id="143368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3390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3391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3389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3396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3397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3394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3395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3392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3393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3369" idx="0"/>
            </p:cNvCxnSpPr>
            <p:nvPr/>
          </p:nvCxnSpPr>
          <p:spPr>
            <a:xfrm flipV="1">
              <a:off x="8276384" y="4511946"/>
              <a:ext cx="46020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 Item into a Min-Heap</a:t>
            </a:r>
          </a:p>
        </p:txBody>
      </p:sp>
    </p:spTree>
    <p:extLst>
      <p:ext uri="{BB962C8B-B14F-4D97-AF65-F5344CB8AC3E}">
        <p14:creationId xmlns:p14="http://schemas.microsoft.com/office/powerpoint/2010/main" val="2133095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1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4389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4390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4391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4392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44393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  <p:grpSp>
          <p:nvGrpSpPr>
            <p:cNvPr id="144394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4420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4421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4395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4418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4419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4396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4416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4417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4397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4414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4415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4398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4412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4413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4390" idx="1"/>
              <a:endCxn id="144391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4390" idx="3"/>
              <a:endCxn id="144392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4414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4415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4413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4420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4421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4418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4419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4416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4417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4393" idx="0"/>
            </p:cNvCxnSpPr>
            <p:nvPr/>
          </p:nvCxnSpPr>
          <p:spPr>
            <a:xfrm flipV="1">
              <a:off x="8276384" y="4511946"/>
              <a:ext cx="46020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 Item into a Min-Heap</a:t>
            </a:r>
          </a:p>
        </p:txBody>
      </p:sp>
    </p:spTree>
    <p:extLst>
      <p:ext uri="{BB962C8B-B14F-4D97-AF65-F5344CB8AC3E}">
        <p14:creationId xmlns:p14="http://schemas.microsoft.com/office/powerpoint/2010/main" val="210557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2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5414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5415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5416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45417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  <p:grpSp>
          <p:nvGrpSpPr>
            <p:cNvPr id="145418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5444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5445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5419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5442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5443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5420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5440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5441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5421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5438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5439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5422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5436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5437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5414" idx="1"/>
              <a:endCxn id="145415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5414" idx="3"/>
              <a:endCxn id="145416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5438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5439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5437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5444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5445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5442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5443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5440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5441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5417" idx="0"/>
            </p:cNvCxnSpPr>
            <p:nvPr/>
          </p:nvCxnSpPr>
          <p:spPr>
            <a:xfrm flipV="1">
              <a:off x="8276384" y="4511946"/>
              <a:ext cx="46020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413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17224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an Item into a Min-Heap</a:t>
            </a:r>
          </a:p>
        </p:txBody>
      </p:sp>
    </p:spTree>
    <p:extLst>
      <p:ext uri="{BB962C8B-B14F-4D97-AF65-F5344CB8AC3E}">
        <p14:creationId xmlns:p14="http://schemas.microsoft.com/office/powerpoint/2010/main" val="922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#28: Initialization 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58140" y="1295402"/>
            <a:ext cx="9809018" cy="3493353"/>
          </a:xfrm>
        </p:spPr>
        <p:txBody>
          <a:bodyPr/>
          <a:lstStyle/>
          <a:p>
            <a:r>
              <a:rPr lang="en-US" sz="2000" dirty="0"/>
              <a:t>Initialization rules are fickle:</a:t>
            </a:r>
          </a:p>
          <a:p>
            <a:pPr lvl="1"/>
            <a:r>
              <a:rPr lang="en-US" sz="1800" dirty="0"/>
              <a:t>int x[10];		// values are NOT initialized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vector&lt;int&gt; x;	// vector is fully initialized</a:t>
            </a:r>
          </a:p>
          <a:p>
            <a:r>
              <a:rPr lang="en-US" sz="2000" dirty="0"/>
              <a:t>The best way to deal with this this seemingly indeterminate state of affairs is to always initialize your objects before you use them!</a:t>
            </a:r>
          </a:p>
          <a:p>
            <a:pPr lvl="1"/>
            <a:r>
              <a:rPr lang="en-US" sz="1800" dirty="0"/>
              <a:t>The responsibility for initialization falls on the constructors.</a:t>
            </a:r>
          </a:p>
          <a:p>
            <a:pPr lvl="1">
              <a:spcBef>
                <a:spcPts val="200"/>
              </a:spcBef>
            </a:pPr>
            <a:r>
              <a:rPr lang="en-US" sz="1800" dirty="0"/>
              <a:t>The rule: make sure that all constructors initialize everything in the object!</a:t>
            </a:r>
          </a:p>
          <a:p>
            <a:r>
              <a:rPr lang="en-US" sz="2000" dirty="0"/>
              <a:t>But, don't confuse assignment with initialization!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Initialization</a:t>
            </a:r>
            <a:r>
              <a:rPr lang="en-US" sz="1800" dirty="0"/>
              <a:t> is creating an instance (of type) with certain value.</a:t>
            </a:r>
          </a:p>
          <a:p>
            <a:pPr lvl="1">
              <a:spcBef>
                <a:spcPts val="2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Assignment</a:t>
            </a:r>
            <a:r>
              <a:rPr lang="en-US" sz="1800" dirty="0"/>
              <a:t> is to give value to an already created instance (of type).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7069" y="4795898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class Person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Person(string s)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{ this-&gt;name = s; 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7471" y="4795898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class Person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Person(string s) : name(s)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{ 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F9AAFC6-F1BB-48BF-A6A5-E3848928C286}"/>
              </a:ext>
            </a:extLst>
          </p:cNvPr>
          <p:cNvSpPr/>
          <p:nvPr/>
        </p:nvSpPr>
        <p:spPr>
          <a:xfrm>
            <a:off x="3497743" y="1562025"/>
            <a:ext cx="4267200" cy="1371600"/>
          </a:xfrm>
          <a:prstGeom prst="wedgeRoundRectCallout">
            <a:avLst>
              <a:gd name="adj1" fmla="val -62139"/>
              <a:gd name="adj2" fmla="val 299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/>
              <a:t>Construct name with an object value representing an empty string.</a:t>
            </a:r>
          </a:p>
          <a:p>
            <a:pPr marL="342900" indent="-342900">
              <a:buAutoNum type="arabicPeriod"/>
            </a:pPr>
            <a:r>
              <a:rPr lang="en-US" dirty="0"/>
              <a:t>Then assign to this already initialized variable the value s.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8AA67F-492E-4473-BB3B-E04D2F4A4A46}"/>
              </a:ext>
            </a:extLst>
          </p:cNvPr>
          <p:cNvSpPr/>
          <p:nvPr/>
        </p:nvSpPr>
        <p:spPr>
          <a:xfrm>
            <a:off x="6705600" y="2933625"/>
            <a:ext cx="4267200" cy="1128864"/>
          </a:xfrm>
          <a:prstGeom prst="wedgeRoundRectCallout">
            <a:avLst>
              <a:gd name="adj1" fmla="val 11269"/>
              <a:gd name="adj2" fmla="val 2325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/>
              <a:t>Construct name with an object value of variable s (constructors will be called once.)</a:t>
            </a:r>
          </a:p>
        </p:txBody>
      </p:sp>
    </p:spTree>
    <p:extLst>
      <p:ext uri="{BB962C8B-B14F-4D97-AF65-F5344CB8AC3E}">
        <p14:creationId xmlns:p14="http://schemas.microsoft.com/office/powerpoint/2010/main" val="17396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6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6438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6439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6440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46441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66</a:t>
              </a:r>
            </a:p>
          </p:txBody>
        </p:sp>
        <p:grpSp>
          <p:nvGrpSpPr>
            <p:cNvPr id="146442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6468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6469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6443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6466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6467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6444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6464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6465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6445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6462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6463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6446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460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6461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6438" idx="1"/>
              <a:endCxn id="146439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6438" idx="3"/>
              <a:endCxn id="146440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6462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6463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6461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6468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6469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6466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6467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6464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6465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6441" idx="0"/>
            </p:cNvCxnSpPr>
            <p:nvPr/>
          </p:nvCxnSpPr>
          <p:spPr>
            <a:xfrm flipV="1">
              <a:off x="8276384" y="4511946"/>
              <a:ext cx="46020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6437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17224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an Item from a Heap</a:t>
            </a:r>
          </a:p>
        </p:txBody>
      </p:sp>
    </p:spTree>
    <p:extLst>
      <p:ext uri="{BB962C8B-B14F-4D97-AF65-F5344CB8AC3E}">
        <p14:creationId xmlns:p14="http://schemas.microsoft.com/office/powerpoint/2010/main" val="66021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60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7462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66</a:t>
              </a:r>
            </a:p>
          </p:txBody>
        </p:sp>
        <p:sp>
          <p:nvSpPr>
            <p:cNvPr id="147463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7464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grpSp>
          <p:nvGrpSpPr>
            <p:cNvPr id="147465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7490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7491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7466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7488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7489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7467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7486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7487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7468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7484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7485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7469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7482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7483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7462" idx="1"/>
              <a:endCxn id="147463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7462" idx="3"/>
              <a:endCxn id="147464" idx="0"/>
            </p:cNvCxnSpPr>
            <p:nvPr/>
          </p:nvCxnSpPr>
          <p:spPr>
            <a:xfrm>
              <a:off x="7295699" y="3247733"/>
              <a:ext cx="69663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7484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7485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7483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7490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7491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7488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7489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7486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7487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7461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17224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an Item from a Heap</a:t>
            </a:r>
          </a:p>
        </p:txBody>
      </p:sp>
    </p:spTree>
    <p:extLst>
      <p:ext uri="{BB962C8B-B14F-4D97-AF65-F5344CB8AC3E}">
        <p14:creationId xmlns:p14="http://schemas.microsoft.com/office/powerpoint/2010/main" val="2846496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4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8486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48487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8488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66</a:t>
              </a:r>
            </a:p>
          </p:txBody>
        </p:sp>
        <p:grpSp>
          <p:nvGrpSpPr>
            <p:cNvPr id="148489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8514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8515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8490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8512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8513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8491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8510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8511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8492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508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8509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8493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8506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8507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8486" idx="1"/>
              <a:endCxn id="148487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8486" idx="3"/>
              <a:endCxn id="148488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8508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8509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8507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8514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8515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8512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8513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8510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8511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485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17224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an Item from a Heap</a:t>
            </a:r>
          </a:p>
        </p:txBody>
      </p:sp>
    </p:spTree>
    <p:extLst>
      <p:ext uri="{BB962C8B-B14F-4D97-AF65-F5344CB8AC3E}">
        <p14:creationId xmlns:p14="http://schemas.microsoft.com/office/powerpoint/2010/main" val="2281942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8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49510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49511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9512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49513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9538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9539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9514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9536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9537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9515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9534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9535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9516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9532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9533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9517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9530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9531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66</a:t>
                </a:r>
              </a:p>
            </p:txBody>
          </p:sp>
        </p:grpSp>
        <p:cxnSp>
          <p:nvCxnSpPr>
            <p:cNvPr id="52" name="Straight Connector 51"/>
            <p:cNvCxnSpPr>
              <a:stCxn id="149510" idx="1"/>
              <a:endCxn id="149511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9510" idx="3"/>
              <a:endCxn id="149512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9532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9533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9531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9538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9539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9536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9537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9534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9535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509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17224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an Item from a Heap</a:t>
            </a:r>
          </a:p>
        </p:txBody>
      </p:sp>
    </p:spTree>
    <p:extLst>
      <p:ext uri="{BB962C8B-B14F-4D97-AF65-F5344CB8AC3E}">
        <p14:creationId xmlns:p14="http://schemas.microsoft.com/office/powerpoint/2010/main" val="3558012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2" name="Group 38"/>
          <p:cNvGrpSpPr>
            <a:grpSpLocks/>
          </p:cNvGrpSpPr>
          <p:nvPr/>
        </p:nvGrpSpPr>
        <p:grpSpPr bwMode="auto">
          <a:xfrm>
            <a:off x="3733800" y="3259139"/>
            <a:ext cx="3505200" cy="1997075"/>
            <a:chOff x="5213726" y="3063501"/>
            <a:chExt cx="3503808" cy="1997965"/>
          </a:xfrm>
        </p:grpSpPr>
        <p:sp>
          <p:nvSpPr>
            <p:cNvPr id="150534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0535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50536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50537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0562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50563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50538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0560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50561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50539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558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50559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0540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0556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50557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50541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0554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50555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52" name="Straight Connector 51"/>
            <p:cNvCxnSpPr>
              <a:stCxn id="150534" idx="1"/>
              <a:endCxn id="150535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50534" idx="3"/>
              <a:endCxn id="150536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50556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0557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50555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50562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50563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50560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50561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50558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50559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533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17224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an Item from a Heap</a:t>
            </a:r>
          </a:p>
        </p:txBody>
      </p:sp>
    </p:spTree>
    <p:extLst>
      <p:ext uri="{BB962C8B-B14F-4D97-AF65-F5344CB8AC3E}">
        <p14:creationId xmlns:p14="http://schemas.microsoft.com/office/powerpoint/2010/main" val="1022824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4948578" y="3717043"/>
            <a:ext cx="4363062" cy="2672163"/>
            <a:chOff x="4323738" y="2150875"/>
            <a:chExt cx="4363062" cy="2672163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6940846" y="3756607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138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4651827" y="1720334"/>
                <a:ext cx="44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34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7620000" y="2844800"/>
              <a:ext cx="465697" cy="457200"/>
              <a:chOff x="4648200" y="1676400"/>
              <a:chExt cx="465697" cy="457200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42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648200" y="3549937"/>
              <a:ext cx="468224" cy="457200"/>
              <a:chOff x="4648200" y="1676400"/>
              <a:chExt cx="468224" cy="45720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4660192" y="1720334"/>
                <a:ext cx="456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49</a:t>
                </a: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4659224" y="1720334"/>
                <a:ext cx="44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36</a:t>
                </a: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7035800" y="3549937"/>
              <a:ext cx="457200" cy="457200"/>
              <a:chOff x="4648200" y="1676400"/>
              <a:chExt cx="457200" cy="45720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4654046" y="1720334"/>
                <a:ext cx="447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50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8229600" y="3571125"/>
              <a:ext cx="457200" cy="457200"/>
              <a:chOff x="4648200" y="1676400"/>
              <a:chExt cx="457200" cy="45720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84</a:t>
                </a: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4654093" y="1720334"/>
                <a:ext cx="451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77</a:t>
                </a: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4907158" y="4365838"/>
              <a:ext cx="473126" cy="457200"/>
              <a:chOff x="4632274" y="1676400"/>
              <a:chExt cx="473126" cy="4572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4632274" y="1720334"/>
                <a:ext cx="461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51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5510832" y="4365838"/>
              <a:ext cx="468798" cy="457200"/>
              <a:chOff x="4636602" y="1676400"/>
              <a:chExt cx="468798" cy="457200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4636602" y="1720334"/>
                <a:ext cx="464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65</a:t>
                </a: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650460" y="1720334"/>
                <a:ext cx="443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87</a:t>
                </a: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705196" y="4365838"/>
              <a:ext cx="473126" cy="457200"/>
              <a:chOff x="4632274" y="1676400"/>
              <a:chExt cx="473126" cy="45720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632274" y="1720334"/>
                <a:ext cx="473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52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7320468" y="4365838"/>
              <a:ext cx="461216" cy="457200"/>
              <a:chOff x="4648200" y="1676400"/>
              <a:chExt cx="461216" cy="4572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658195" y="1720334"/>
                <a:ext cx="451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71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48578" y="228601"/>
            <a:ext cx="4363062" cy="2672163"/>
            <a:chOff x="4323738" y="2150875"/>
            <a:chExt cx="4363062" cy="267216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940846" y="3756607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651827" y="1720334"/>
                <a:ext cx="444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34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0000" y="2844800"/>
              <a:ext cx="465697" cy="457200"/>
              <a:chOff x="4648200" y="1676400"/>
              <a:chExt cx="465697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48200" y="3549937"/>
              <a:ext cx="468224" cy="457200"/>
              <a:chOff x="4648200" y="1676400"/>
              <a:chExt cx="468224" cy="457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660192" y="1720334"/>
                <a:ext cx="456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49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59224" y="1720334"/>
                <a:ext cx="44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36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035800" y="3549937"/>
              <a:ext cx="457200" cy="457200"/>
              <a:chOff x="4648200" y="1676400"/>
              <a:chExt cx="457200" cy="4572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654046" y="1720334"/>
                <a:ext cx="447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20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229600" y="3571125"/>
              <a:ext cx="457200" cy="457200"/>
              <a:chOff x="4648200" y="16764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654093" y="1720334"/>
                <a:ext cx="451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77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907158" y="4365838"/>
              <a:ext cx="473126" cy="457200"/>
              <a:chOff x="4632274" y="1676400"/>
              <a:chExt cx="473126" cy="4572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632274" y="1720334"/>
                <a:ext cx="461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51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10832" y="4365838"/>
              <a:ext cx="468798" cy="457200"/>
              <a:chOff x="4636602" y="1676400"/>
              <a:chExt cx="468798" cy="457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36602" y="1720334"/>
                <a:ext cx="464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65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650460" y="1720334"/>
                <a:ext cx="443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87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705196" y="4365838"/>
              <a:ext cx="473126" cy="457200"/>
              <a:chOff x="4632274" y="1676400"/>
              <a:chExt cx="473126" cy="4572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632274" y="1720334"/>
                <a:ext cx="473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29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320468" y="4365838"/>
              <a:ext cx="461216" cy="457200"/>
              <a:chOff x="4648200" y="1676400"/>
              <a:chExt cx="461216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658195" y="1720334"/>
                <a:ext cx="451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66</a:t>
                </a:r>
              </a:p>
            </p:txBody>
          </p:sp>
        </p:grpSp>
      </p:grpSp>
      <p:pic>
        <p:nvPicPr>
          <p:cNvPr id="122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1037675" y="3396587"/>
            <a:ext cx="5053391" cy="9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674" y="163377"/>
            <a:ext cx="4738500" cy="7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" name="TextBox 183"/>
          <p:cNvSpPr txBox="1"/>
          <p:nvPr/>
        </p:nvSpPr>
        <p:spPr>
          <a:xfrm>
            <a:off x="1175309" y="12192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3 into the min-heap.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175309" y="4712476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a node from the min-heap.</a:t>
            </a:r>
          </a:p>
        </p:txBody>
      </p:sp>
    </p:spTree>
    <p:extLst>
      <p:ext uri="{BB962C8B-B14F-4D97-AF65-F5344CB8AC3E}">
        <p14:creationId xmlns:p14="http://schemas.microsoft.com/office/powerpoint/2010/main" val="894446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Because a heap is a </a:t>
            </a:r>
            <a:r>
              <a:rPr lang="en-US" b="1" dirty="0">
                <a:solidFill>
                  <a:srgbClr val="FF0000"/>
                </a:solidFill>
              </a:rPr>
              <a:t>complete binary tree</a:t>
            </a:r>
            <a:r>
              <a:rPr lang="en-US" dirty="0"/>
              <a:t>, it can be implemented efficiently using an array rather than a linked data structure.</a:t>
            </a:r>
          </a:p>
          <a:p>
            <a:r>
              <a:rPr lang="en-US" dirty="0"/>
              <a:t>For a node at position p with an array,</a:t>
            </a:r>
          </a:p>
          <a:p>
            <a:pPr lvl="1"/>
            <a:r>
              <a:rPr lang="en-US" dirty="0"/>
              <a:t>The left child's position is 2p + 1.</a:t>
            </a:r>
          </a:p>
          <a:p>
            <a:pPr lvl="1"/>
            <a:r>
              <a:rPr lang="en-US" dirty="0"/>
              <a:t>The right child's position is 2p + 2.</a:t>
            </a:r>
          </a:p>
          <a:p>
            <a:r>
              <a:rPr lang="en-US" dirty="0"/>
              <a:t>A node at position c in the array can find its parent at</a:t>
            </a:r>
          </a:p>
          <a:p>
            <a:pPr lvl="1"/>
            <a:r>
              <a:rPr lang="en-US" dirty="0"/>
              <a:t>floor((c – 1) / 2).</a:t>
            </a:r>
          </a:p>
          <a:p>
            <a:r>
              <a:rPr lang="en-US" dirty="0"/>
              <a:t>The root is found at index 0.</a:t>
            </a:r>
          </a:p>
          <a:p>
            <a:pPr lvl="1"/>
            <a:r>
              <a:rPr lang="en-US" dirty="0"/>
              <a:t>NOTE: most implementations use index 0 as the size of the heap and put the root at index 1 – the book does not.</a:t>
            </a:r>
          </a:p>
          <a:p>
            <a:r>
              <a:rPr lang="en-US" dirty="0"/>
              <a:t>The array representation is a level order traversal of the binary tree.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65750" y="1925638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45001" y="24749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307139" y="24701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29</a:t>
            </a:r>
          </a:p>
        </p:txBody>
      </p:sp>
      <p:sp>
        <p:nvSpPr>
          <p:cNvPr id="152584" name="TextBox 84"/>
          <p:cNvSpPr txBox="1">
            <a:spLocks noChangeArrowheads="1"/>
          </p:cNvSpPr>
          <p:nvPr/>
        </p:nvSpPr>
        <p:spPr bwMode="auto">
          <a:xfrm>
            <a:off x="3733801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37</a:t>
            </a:r>
          </a:p>
        </p:txBody>
      </p:sp>
      <p:sp>
        <p:nvSpPr>
          <p:cNvPr id="152585" name="TextBox 85"/>
          <p:cNvSpPr txBox="1">
            <a:spLocks noChangeArrowheads="1"/>
          </p:cNvSpPr>
          <p:nvPr/>
        </p:nvSpPr>
        <p:spPr bwMode="auto">
          <a:xfrm>
            <a:off x="4175126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26</a:t>
            </a:r>
          </a:p>
        </p:txBody>
      </p:sp>
      <p:sp>
        <p:nvSpPr>
          <p:cNvPr id="152586" name="TextBox 80"/>
          <p:cNvSpPr txBox="1">
            <a:spLocks noChangeArrowheads="1"/>
          </p:cNvSpPr>
          <p:nvPr/>
        </p:nvSpPr>
        <p:spPr bwMode="auto">
          <a:xfrm>
            <a:off x="4719639" y="3559175"/>
            <a:ext cx="43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76</a:t>
            </a:r>
          </a:p>
        </p:txBody>
      </p:sp>
      <p:sp>
        <p:nvSpPr>
          <p:cNvPr id="152587" name="TextBox 81"/>
          <p:cNvSpPr txBox="1">
            <a:spLocks noChangeArrowheads="1"/>
          </p:cNvSpPr>
          <p:nvPr/>
        </p:nvSpPr>
        <p:spPr bwMode="auto">
          <a:xfrm>
            <a:off x="5151439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32</a:t>
            </a:r>
          </a:p>
        </p:txBody>
      </p:sp>
      <p:sp>
        <p:nvSpPr>
          <p:cNvPr id="152588" name="TextBox 78"/>
          <p:cNvSpPr txBox="1">
            <a:spLocks noChangeArrowheads="1"/>
          </p:cNvSpPr>
          <p:nvPr/>
        </p:nvSpPr>
        <p:spPr bwMode="auto">
          <a:xfrm>
            <a:off x="5694364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74</a:t>
            </a:r>
          </a:p>
        </p:txBody>
      </p:sp>
      <p:sp>
        <p:nvSpPr>
          <p:cNvPr id="152589" name="TextBox 79"/>
          <p:cNvSpPr txBox="1">
            <a:spLocks noChangeArrowheads="1"/>
          </p:cNvSpPr>
          <p:nvPr/>
        </p:nvSpPr>
        <p:spPr bwMode="auto">
          <a:xfrm>
            <a:off x="6135689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89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954464" y="3009901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949826" y="3009900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28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915026" y="30099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39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797676" y="30099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52" name="Straight Connector 51"/>
          <p:cNvCxnSpPr>
            <a:stCxn id="40" idx="1"/>
            <a:endCxn id="42" idx="0"/>
          </p:cNvCxnSpPr>
          <p:nvPr/>
        </p:nvCxnSpPr>
        <p:spPr>
          <a:xfrm flipH="1">
            <a:off x="4665664" y="2109789"/>
            <a:ext cx="700087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  <a:endCxn id="44" idx="0"/>
          </p:cNvCxnSpPr>
          <p:nvPr/>
        </p:nvCxnSpPr>
        <p:spPr>
          <a:xfrm>
            <a:off x="5678488" y="2109788"/>
            <a:ext cx="849312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76" idx="0"/>
          </p:cNvCxnSpPr>
          <p:nvPr/>
        </p:nvCxnSpPr>
        <p:spPr>
          <a:xfrm flipH="1">
            <a:off x="4175127" y="2840038"/>
            <a:ext cx="269875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52614" idx="0"/>
          </p:cNvCxnSpPr>
          <p:nvPr/>
        </p:nvCxnSpPr>
        <p:spPr>
          <a:xfrm flipH="1">
            <a:off x="6135688" y="2840038"/>
            <a:ext cx="171450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8" idx="0"/>
          </p:cNvCxnSpPr>
          <p:nvPr/>
        </p:nvCxnSpPr>
        <p:spPr>
          <a:xfrm flipH="1" flipV="1">
            <a:off x="4886326" y="2840040"/>
            <a:ext cx="284162" cy="169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0"/>
          </p:cNvCxnSpPr>
          <p:nvPr/>
        </p:nvCxnSpPr>
        <p:spPr>
          <a:xfrm flipH="1" flipV="1">
            <a:off x="6732588" y="2840038"/>
            <a:ext cx="285750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2584" idx="0"/>
          </p:cNvCxnSpPr>
          <p:nvPr/>
        </p:nvCxnSpPr>
        <p:spPr>
          <a:xfrm flipV="1">
            <a:off x="3954464" y="3379789"/>
            <a:ext cx="128587" cy="179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2585" idx="0"/>
          </p:cNvCxnSpPr>
          <p:nvPr/>
        </p:nvCxnSpPr>
        <p:spPr>
          <a:xfrm flipH="1" flipV="1">
            <a:off x="4310064" y="3379789"/>
            <a:ext cx="85724" cy="179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52586" idx="0"/>
          </p:cNvCxnSpPr>
          <p:nvPr/>
        </p:nvCxnSpPr>
        <p:spPr>
          <a:xfrm flipV="1">
            <a:off x="4939507" y="3389313"/>
            <a:ext cx="81756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2587" idx="0"/>
          </p:cNvCxnSpPr>
          <p:nvPr/>
        </p:nvCxnSpPr>
        <p:spPr>
          <a:xfrm flipH="1" flipV="1">
            <a:off x="5264151" y="3379789"/>
            <a:ext cx="107951" cy="179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52588" idx="0"/>
          </p:cNvCxnSpPr>
          <p:nvPr/>
        </p:nvCxnSpPr>
        <p:spPr>
          <a:xfrm flipV="1">
            <a:off x="5915026" y="3379789"/>
            <a:ext cx="92074" cy="179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52589" idx="0"/>
          </p:cNvCxnSpPr>
          <p:nvPr/>
        </p:nvCxnSpPr>
        <p:spPr>
          <a:xfrm flipH="1" flipV="1">
            <a:off x="6291265" y="3389313"/>
            <a:ext cx="65087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607" name="TextBox 92"/>
          <p:cNvSpPr txBox="1">
            <a:spLocks noChangeArrowheads="1"/>
          </p:cNvSpPr>
          <p:nvPr/>
        </p:nvSpPr>
        <p:spPr bwMode="auto">
          <a:xfrm>
            <a:off x="5302251" y="19256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8</a:t>
            </a:r>
          </a:p>
        </p:txBody>
      </p:sp>
      <p:sp>
        <p:nvSpPr>
          <p:cNvPr id="152610" name="TextBox 95"/>
          <p:cNvSpPr txBox="1">
            <a:spLocks noChangeArrowheads="1"/>
          </p:cNvSpPr>
          <p:nvPr/>
        </p:nvSpPr>
        <p:spPr bwMode="auto">
          <a:xfrm>
            <a:off x="4445001" y="2474914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18</a:t>
            </a:r>
          </a:p>
        </p:txBody>
      </p:sp>
      <p:sp>
        <p:nvSpPr>
          <p:cNvPr id="152611" name="TextBox 96"/>
          <p:cNvSpPr txBox="1">
            <a:spLocks noChangeArrowheads="1"/>
          </p:cNvSpPr>
          <p:nvPr/>
        </p:nvSpPr>
        <p:spPr bwMode="auto">
          <a:xfrm>
            <a:off x="6307139" y="24701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29</a:t>
            </a:r>
          </a:p>
        </p:txBody>
      </p:sp>
      <p:sp>
        <p:nvSpPr>
          <p:cNvPr id="152612" name="TextBox 97"/>
          <p:cNvSpPr txBox="1">
            <a:spLocks noChangeArrowheads="1"/>
          </p:cNvSpPr>
          <p:nvPr/>
        </p:nvSpPr>
        <p:spPr bwMode="auto">
          <a:xfrm>
            <a:off x="3954464" y="3009901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20</a:t>
            </a:r>
          </a:p>
        </p:txBody>
      </p:sp>
      <p:sp>
        <p:nvSpPr>
          <p:cNvPr id="152613" name="TextBox 98"/>
          <p:cNvSpPr txBox="1">
            <a:spLocks noChangeArrowheads="1"/>
          </p:cNvSpPr>
          <p:nvPr/>
        </p:nvSpPr>
        <p:spPr bwMode="auto">
          <a:xfrm>
            <a:off x="4949826" y="3009900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28</a:t>
            </a:r>
          </a:p>
        </p:txBody>
      </p:sp>
      <p:sp>
        <p:nvSpPr>
          <p:cNvPr id="152614" name="TextBox 99"/>
          <p:cNvSpPr txBox="1">
            <a:spLocks noChangeArrowheads="1"/>
          </p:cNvSpPr>
          <p:nvPr/>
        </p:nvSpPr>
        <p:spPr bwMode="auto">
          <a:xfrm>
            <a:off x="5915026" y="3009900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39</a:t>
            </a:r>
          </a:p>
        </p:txBody>
      </p:sp>
      <p:sp>
        <p:nvSpPr>
          <p:cNvPr id="152615" name="TextBox 100"/>
          <p:cNvSpPr txBox="1">
            <a:spLocks noChangeArrowheads="1"/>
          </p:cNvSpPr>
          <p:nvPr/>
        </p:nvSpPr>
        <p:spPr bwMode="auto">
          <a:xfrm>
            <a:off x="6797676" y="30099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3733801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37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175126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26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719639" y="3559175"/>
            <a:ext cx="43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76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5151439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32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5694364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74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135689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89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</p:spTree>
    <p:extLst>
      <p:ext uri="{BB962C8B-B14F-4D97-AF65-F5344CB8AC3E}">
        <p14:creationId xmlns:p14="http://schemas.microsoft.com/office/powerpoint/2010/main" val="30150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7037E-6 1.11111E-6 L -0.31597 0.4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21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63E-6 -1.48148E-6 L -0.1875 0.3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7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96296E-6 L -0.30787 0.356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4" y="17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1481E-6 -7.40741E-7 L -0.04225 0.27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" y="1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9259E-7 -7.40741E-7 L -0.08493 0.273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37E-6 -7.40741E-7 L -0.12427 0.274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1" y="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6852E-6 -7.40741E-7 L -0.15061 0.2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8" y="1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6852E-6 -3.33333E-6 L 0.17563 0.19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2" y="9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-3.33333E-6 L 0.18663 0.19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2" y="9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-3.33333E-6 L 0.18402 0.1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9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9662 0.197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3" y="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9575 0.197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80" y="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741E-6 -3.33333E-6 L 0.20761 0.197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3" y="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76" grpId="0"/>
      <p:bldP spid="78" grpId="0"/>
      <p:bldP spid="73" grpId="0"/>
      <p:bldP spid="74" grpId="0"/>
      <p:bldP spid="114" grpId="0"/>
      <p:bldP spid="115" grpId="0"/>
      <p:bldP spid="117" grpId="0"/>
      <p:bldP spid="118" grpId="0"/>
      <p:bldP spid="120" grpId="0"/>
      <p:bldP spid="1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618" name="Group 112"/>
          <p:cNvGrpSpPr>
            <a:grpSpLocks/>
          </p:cNvGrpSpPr>
          <p:nvPr/>
        </p:nvGrpSpPr>
        <p:grpSpPr bwMode="auto">
          <a:xfrm>
            <a:off x="3733800" y="1930401"/>
            <a:ext cx="3505200" cy="1998663"/>
            <a:chOff x="5213726" y="3063501"/>
            <a:chExt cx="3503808" cy="1997965"/>
          </a:xfrm>
        </p:grpSpPr>
        <p:sp>
          <p:nvSpPr>
            <p:cNvPr id="153625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53626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153627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29</a:t>
              </a:r>
            </a:p>
          </p:txBody>
        </p:sp>
        <p:grpSp>
          <p:nvGrpSpPr>
            <p:cNvPr id="153628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3653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37</a:t>
                </a:r>
              </a:p>
            </p:txBody>
          </p:sp>
          <p:sp>
            <p:nvSpPr>
              <p:cNvPr id="153654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26</a:t>
                </a:r>
              </a:p>
            </p:txBody>
          </p:sp>
        </p:grpSp>
        <p:grpSp>
          <p:nvGrpSpPr>
            <p:cNvPr id="153629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3651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76</a:t>
                </a:r>
              </a:p>
            </p:txBody>
          </p:sp>
          <p:sp>
            <p:nvSpPr>
              <p:cNvPr id="153652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32</a:t>
                </a:r>
              </a:p>
            </p:txBody>
          </p:sp>
        </p:grpSp>
        <p:grpSp>
          <p:nvGrpSpPr>
            <p:cNvPr id="153630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3649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74</a:t>
                </a:r>
              </a:p>
            </p:txBody>
          </p:sp>
          <p:sp>
            <p:nvSpPr>
              <p:cNvPr id="153650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89</a:t>
                </a:r>
              </a:p>
            </p:txBody>
          </p:sp>
        </p:grpSp>
        <p:grpSp>
          <p:nvGrpSpPr>
            <p:cNvPr id="153631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3647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20</a:t>
                </a:r>
              </a:p>
            </p:txBody>
          </p:sp>
          <p:sp>
            <p:nvSpPr>
              <p:cNvPr id="153648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28</a:t>
                </a:r>
              </a:p>
            </p:txBody>
          </p:sp>
        </p:grpSp>
        <p:grpSp>
          <p:nvGrpSpPr>
            <p:cNvPr id="153632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3645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39</a:t>
                </a:r>
              </a:p>
            </p:txBody>
          </p:sp>
          <p:sp>
            <p:nvSpPr>
              <p:cNvPr id="153646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3625" idx="1"/>
              <a:endCxn id="153626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3625" idx="3"/>
              <a:endCxn id="153627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3647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3648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3646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3653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3654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3651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652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3649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3650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/>
          <p:nvPr/>
        </p:nvCxnSpPr>
        <p:spPr>
          <a:xfrm rot="16200000" flipH="1">
            <a:off x="2571810" y="4789488"/>
            <a:ext cx="1588" cy="1001712"/>
          </a:xfrm>
          <a:prstGeom prst="bentConnector3">
            <a:avLst>
              <a:gd name="adj1" fmla="val 26444395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47998" y="5291138"/>
            <a:ext cx="0" cy="4238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5721350"/>
            <a:ext cx="400110" cy="65017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373313" y="5721350"/>
            <a:ext cx="400110" cy="74796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873375" y="5721350"/>
            <a:ext cx="400110" cy="76880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R. Child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54112" y="1474789"/>
            <a:ext cx="2834640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</p:spTree>
    <p:extLst>
      <p:ext uri="{BB962C8B-B14F-4D97-AF65-F5344CB8AC3E}">
        <p14:creationId xmlns:p14="http://schemas.microsoft.com/office/powerpoint/2010/main" val="2027652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42" name="Group 112"/>
          <p:cNvGrpSpPr>
            <a:grpSpLocks/>
          </p:cNvGrpSpPr>
          <p:nvPr/>
        </p:nvGrpSpPr>
        <p:grpSpPr bwMode="auto">
          <a:xfrm>
            <a:off x="3733800" y="1930401"/>
            <a:ext cx="3505200" cy="1998663"/>
            <a:chOff x="5213726" y="3063501"/>
            <a:chExt cx="3503808" cy="1997965"/>
          </a:xfrm>
        </p:grpSpPr>
        <p:sp>
          <p:nvSpPr>
            <p:cNvPr id="154650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</a:p>
          </p:txBody>
        </p:sp>
        <p:sp>
          <p:nvSpPr>
            <p:cNvPr id="154651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154652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29</a:t>
              </a:r>
            </a:p>
          </p:txBody>
        </p:sp>
        <p:grpSp>
          <p:nvGrpSpPr>
            <p:cNvPr id="154653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678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37</a:t>
                </a:r>
              </a:p>
            </p:txBody>
          </p:sp>
          <p:sp>
            <p:nvSpPr>
              <p:cNvPr id="154679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26</a:t>
                </a:r>
              </a:p>
            </p:txBody>
          </p:sp>
        </p:grpSp>
        <p:grpSp>
          <p:nvGrpSpPr>
            <p:cNvPr id="154654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4676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76</a:t>
                </a:r>
              </a:p>
            </p:txBody>
          </p:sp>
          <p:sp>
            <p:nvSpPr>
              <p:cNvPr id="154677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32</a:t>
                </a:r>
              </a:p>
            </p:txBody>
          </p:sp>
        </p:grpSp>
        <p:grpSp>
          <p:nvGrpSpPr>
            <p:cNvPr id="154655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4674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74</a:t>
                </a:r>
              </a:p>
            </p:txBody>
          </p:sp>
          <p:sp>
            <p:nvSpPr>
              <p:cNvPr id="154675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89</a:t>
                </a:r>
              </a:p>
            </p:txBody>
          </p:sp>
        </p:grpSp>
        <p:grpSp>
          <p:nvGrpSpPr>
            <p:cNvPr id="154656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4672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20</a:t>
                </a:r>
              </a:p>
            </p:txBody>
          </p:sp>
          <p:sp>
            <p:nvSpPr>
              <p:cNvPr id="154673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28</a:t>
                </a:r>
              </a:p>
            </p:txBody>
          </p:sp>
        </p:grpSp>
        <p:grpSp>
          <p:nvGrpSpPr>
            <p:cNvPr id="154657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4670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39</a:t>
                </a:r>
              </a:p>
            </p:txBody>
          </p:sp>
          <p:sp>
            <p:nvSpPr>
              <p:cNvPr id="154671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4650" idx="1"/>
              <a:endCxn id="154651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4650" idx="3"/>
              <a:endCxn id="154652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4672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4673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4671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678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4679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4676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4677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4674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4675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/>
          <p:nvPr/>
        </p:nvCxnSpPr>
        <p:spPr>
          <a:xfrm flipV="1">
            <a:off x="2605149" y="5278438"/>
            <a:ext cx="1614487" cy="444500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95760" y="5275264"/>
            <a:ext cx="0" cy="4476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5722938"/>
            <a:ext cx="400110" cy="65017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3495675" y="5722938"/>
            <a:ext cx="400110" cy="74796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995738" y="5722938"/>
            <a:ext cx="400110" cy="76880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R. 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05148" y="5291138"/>
            <a:ext cx="0" cy="431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154113" y="1474789"/>
            <a:ext cx="2834640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40080" y="1368835"/>
            <a:ext cx="8751209" cy="2771948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  <a:tabLst>
                <a:tab pos="460375" algn="l"/>
              </a:tabLst>
            </a:pPr>
            <a:r>
              <a:rPr lang="en-US" sz="2000" b="1" dirty="0">
                <a:latin typeface="Comic Sans MS" panose="030F0702030302020204" pitchFamily="66" charset="0"/>
              </a:rPr>
              <a:t>bool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(Node*&amp; node, const T&amp; data)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is NULL, 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data &lt; node-&gt;data,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(node-&gt;left,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data &gt; node-&gt;data,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(node-&gt;right,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has no children, parent = NULL,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has 1 child, parent = node-&gt;(left or right),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exchange node-&gt;data with </a:t>
            </a:r>
            <a:r>
              <a:rPr lang="en-US" sz="2000" b="1" dirty="0" err="1">
                <a:latin typeface="Comic Sans MS" panose="030F0702030302020204" pitchFamily="66" charset="0"/>
              </a:rPr>
              <a:t>in_order_predecessor</a:t>
            </a:r>
            <a:r>
              <a:rPr lang="en-US" sz="2000" b="1" dirty="0">
                <a:latin typeface="Comic Sans MS" panose="030F0702030302020204" pitchFamily="66" charset="0"/>
              </a:rPr>
              <a:t>-&gt;data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(node-&gt;left, data)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5256611" y="3957237"/>
            <a:ext cx="4349165" cy="2676330"/>
            <a:chOff x="4342210" y="3957237"/>
            <a:chExt cx="4349165" cy="2676330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8149659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5464491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0" name="Group 289"/>
            <p:cNvGrpSpPr/>
            <p:nvPr/>
          </p:nvGrpSpPr>
          <p:grpSpPr>
            <a:xfrm>
              <a:off x="6412612" y="3957237"/>
              <a:ext cx="457200" cy="457200"/>
              <a:chOff x="4648200" y="1676400"/>
              <a:chExt cx="457200" cy="457200"/>
            </a:xfrm>
          </p:grpSpPr>
          <p:sp>
            <p:nvSpPr>
              <p:cNvPr id="397" name="Oval 39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5205224" y="4651162"/>
              <a:ext cx="457200" cy="457200"/>
              <a:chOff x="4648200" y="1676400"/>
              <a:chExt cx="457200" cy="457200"/>
            </a:xfrm>
          </p:grpSpPr>
          <p:sp>
            <p:nvSpPr>
              <p:cNvPr id="395" name="Oval 39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7620000" y="4651162"/>
              <a:ext cx="465697" cy="457200"/>
              <a:chOff x="4648200" y="1676400"/>
              <a:chExt cx="465697" cy="457200"/>
            </a:xfrm>
          </p:grpSpPr>
          <p:sp>
            <p:nvSpPr>
              <p:cNvPr id="393" name="Oval 39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648200" y="5356299"/>
              <a:ext cx="457200" cy="457200"/>
              <a:chOff x="4648200" y="1676400"/>
              <a:chExt cx="457200" cy="457200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5842000" y="5356299"/>
              <a:ext cx="457200" cy="457200"/>
              <a:chOff x="4648200" y="1676400"/>
              <a:chExt cx="457200" cy="457200"/>
            </a:xfrm>
          </p:grpSpPr>
          <p:sp>
            <p:nvSpPr>
              <p:cNvPr id="389" name="Oval 38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8229600" y="5377487"/>
              <a:ext cx="457200" cy="457200"/>
              <a:chOff x="4648200" y="1676400"/>
              <a:chExt cx="457200" cy="457200"/>
            </a:xfrm>
          </p:grpSpPr>
          <p:sp>
            <p:nvSpPr>
              <p:cNvPr id="387" name="Oval 38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7902165" y="6172200"/>
              <a:ext cx="499004" cy="457200"/>
              <a:chOff x="4630551" y="1676400"/>
              <a:chExt cx="499004" cy="457200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cxnSp>
          <p:nvCxnSpPr>
            <p:cNvPr id="297" name="Straight Connector 296"/>
            <p:cNvCxnSpPr/>
            <p:nvPr/>
          </p:nvCxnSpPr>
          <p:spPr>
            <a:xfrm>
              <a:off x="6640130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8154234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7857574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469066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4891253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5469066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3" name="Group 302"/>
            <p:cNvGrpSpPr/>
            <p:nvPr/>
          </p:nvGrpSpPr>
          <p:grpSpPr>
            <a:xfrm>
              <a:off x="6417187" y="3957237"/>
              <a:ext cx="457200" cy="457200"/>
              <a:chOff x="4648200" y="1676400"/>
              <a:chExt cx="457200" cy="457200"/>
            </a:xfrm>
          </p:grpSpPr>
          <p:sp>
            <p:nvSpPr>
              <p:cNvPr id="383" name="Oval 38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5209799" y="4651162"/>
              <a:ext cx="457200" cy="457200"/>
              <a:chOff x="4648200" y="1676400"/>
              <a:chExt cx="457200" cy="457200"/>
            </a:xfrm>
          </p:grpSpPr>
          <p:sp>
            <p:nvSpPr>
              <p:cNvPr id="381" name="Oval 38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7624575" y="4651162"/>
              <a:ext cx="465697" cy="457200"/>
              <a:chOff x="4648200" y="1676400"/>
              <a:chExt cx="465697" cy="457200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4652775" y="5356299"/>
              <a:ext cx="457200" cy="457200"/>
              <a:chOff x="4648200" y="1676400"/>
              <a:chExt cx="457200" cy="457200"/>
            </a:xfrm>
          </p:grpSpPr>
          <p:sp>
            <p:nvSpPr>
              <p:cNvPr id="377" name="Oval 37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5846575" y="5356299"/>
              <a:ext cx="457200" cy="457200"/>
              <a:chOff x="4648200" y="1676400"/>
              <a:chExt cx="457200" cy="457200"/>
            </a:xfrm>
          </p:grpSpPr>
          <p:sp>
            <p:nvSpPr>
              <p:cNvPr id="375" name="Oval 37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8234175" y="5377487"/>
              <a:ext cx="457200" cy="457200"/>
              <a:chOff x="4648200" y="1676400"/>
              <a:chExt cx="457200" cy="457200"/>
            </a:xfrm>
          </p:grpSpPr>
          <p:sp>
            <p:nvSpPr>
              <p:cNvPr id="373" name="Oval 37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7906740" y="6172200"/>
              <a:ext cx="499004" cy="457200"/>
              <a:chOff x="4630551" y="1676400"/>
              <a:chExt cx="499004" cy="457200"/>
            </a:xfrm>
          </p:grpSpPr>
          <p:sp>
            <p:nvSpPr>
              <p:cNvPr id="371" name="Oval 37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4648200" y="3957237"/>
              <a:ext cx="4038600" cy="2672163"/>
              <a:chOff x="4648200" y="3957237"/>
              <a:chExt cx="4038600" cy="2672163"/>
            </a:xfrm>
          </p:grpSpPr>
          <p:cxnSp>
            <p:nvCxnSpPr>
              <p:cNvPr id="344" name="Straight Connector 343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Group 349"/>
              <p:cNvGrpSpPr/>
              <p:nvPr/>
            </p:nvGrpSpPr>
            <p:grpSpPr>
              <a:xfrm>
                <a:off x="6412612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369" name="Oval 36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TextBox 369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5205224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367" name="Oval 36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TextBox 367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352" name="Group 351"/>
              <p:cNvGrpSpPr/>
              <p:nvPr/>
            </p:nvGrpSpPr>
            <p:grpSpPr>
              <a:xfrm>
                <a:off x="7620000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353" name="Group 352"/>
              <p:cNvGrpSpPr/>
              <p:nvPr/>
            </p:nvGrpSpPr>
            <p:grpSpPr>
              <a:xfrm>
                <a:off x="46482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363" name="Oval 362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58420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361" name="Oval 360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TextBox 361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>
                <a:off x="8229600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356" name="Group 355"/>
              <p:cNvGrpSpPr/>
              <p:nvPr/>
            </p:nvGrpSpPr>
            <p:grpSpPr>
              <a:xfrm>
                <a:off x="7902165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357" name="Oval 35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</p:grpSp>
        <p:cxnSp>
          <p:nvCxnSpPr>
            <p:cNvPr id="311" name="Straight Connector 310"/>
            <p:cNvCxnSpPr/>
            <p:nvPr/>
          </p:nvCxnSpPr>
          <p:spPr>
            <a:xfrm flipH="1">
              <a:off x="5712864" y="562923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5500647" y="617636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5576847" y="62203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4</a:t>
              </a:r>
            </a:p>
          </p:txBody>
        </p:sp>
        <p:cxnSp>
          <p:nvCxnSpPr>
            <p:cNvPr id="314" name="Straight Connector 313"/>
            <p:cNvCxnSpPr/>
            <p:nvPr/>
          </p:nvCxnSpPr>
          <p:spPr>
            <a:xfrm>
              <a:off x="6640130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H="1">
              <a:off x="8154234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7857574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H="1">
              <a:off x="5469066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H="1">
              <a:off x="4891253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5469066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Group 319"/>
            <p:cNvGrpSpPr/>
            <p:nvPr/>
          </p:nvGrpSpPr>
          <p:grpSpPr>
            <a:xfrm>
              <a:off x="6417187" y="3957237"/>
              <a:ext cx="457200" cy="457200"/>
              <a:chOff x="4648200" y="1676400"/>
              <a:chExt cx="457200" cy="457200"/>
            </a:xfrm>
          </p:grpSpPr>
          <p:sp>
            <p:nvSpPr>
              <p:cNvPr id="342" name="Oval 34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TextBox 342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209799" y="4651162"/>
              <a:ext cx="457200" cy="457200"/>
              <a:chOff x="4648200" y="1676400"/>
              <a:chExt cx="457200" cy="457200"/>
            </a:xfrm>
          </p:grpSpPr>
          <p:sp>
            <p:nvSpPr>
              <p:cNvPr id="340" name="Oval 33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TextBox 340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7624575" y="4651162"/>
              <a:ext cx="465697" cy="457200"/>
              <a:chOff x="4648200" y="1676400"/>
              <a:chExt cx="465697" cy="457200"/>
            </a:xfrm>
          </p:grpSpPr>
          <p:sp>
            <p:nvSpPr>
              <p:cNvPr id="338" name="Oval 33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4652775" y="5356299"/>
              <a:ext cx="457200" cy="457200"/>
              <a:chOff x="4648200" y="1676400"/>
              <a:chExt cx="457200" cy="457200"/>
            </a:xfrm>
          </p:grpSpPr>
          <p:sp>
            <p:nvSpPr>
              <p:cNvPr id="336" name="Oval 33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5846575" y="5356299"/>
              <a:ext cx="457200" cy="457200"/>
              <a:chOff x="4648200" y="1676400"/>
              <a:chExt cx="457200" cy="457200"/>
            </a:xfrm>
          </p:grpSpPr>
          <p:sp>
            <p:nvSpPr>
              <p:cNvPr id="334" name="Oval 33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8234175" y="5377487"/>
              <a:ext cx="457200" cy="457200"/>
              <a:chOff x="4648200" y="1676400"/>
              <a:chExt cx="457200" cy="457200"/>
            </a:xfrm>
          </p:grpSpPr>
          <p:sp>
            <p:nvSpPr>
              <p:cNvPr id="332" name="Oval 33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7906740" y="6172200"/>
              <a:ext cx="499004" cy="457200"/>
              <a:chOff x="4630551" y="1676400"/>
              <a:chExt cx="499004" cy="457200"/>
            </a:xfrm>
          </p:grpSpPr>
          <p:sp>
            <p:nvSpPr>
              <p:cNvPr id="330" name="Oval 32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cxnSp>
          <p:nvCxnSpPr>
            <p:cNvPr id="327" name="Straight Connector 326"/>
            <p:cNvCxnSpPr/>
            <p:nvPr/>
          </p:nvCxnSpPr>
          <p:spPr>
            <a:xfrm flipH="1">
              <a:off x="4570810" y="5812787"/>
              <a:ext cx="228600" cy="5702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Oval 327"/>
            <p:cNvSpPr/>
            <p:nvPr/>
          </p:nvSpPr>
          <p:spPr>
            <a:xfrm>
              <a:off x="4342210" y="615446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4418410" y="61984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5218838" y="3863733"/>
            <a:ext cx="4636388" cy="2824875"/>
            <a:chOff x="4304438" y="3863732"/>
            <a:chExt cx="4636388" cy="2824875"/>
          </a:xfrm>
        </p:grpSpPr>
        <p:sp>
          <p:nvSpPr>
            <p:cNvPr id="400" name="Rectangle 399"/>
            <p:cNvSpPr/>
            <p:nvPr/>
          </p:nvSpPr>
          <p:spPr>
            <a:xfrm>
              <a:off x="4304438" y="3863732"/>
              <a:ext cx="4636388" cy="2824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1" name="Group 400"/>
            <p:cNvGrpSpPr/>
            <p:nvPr/>
          </p:nvGrpSpPr>
          <p:grpSpPr>
            <a:xfrm>
              <a:off x="4648200" y="3957237"/>
              <a:ext cx="4043175" cy="2676330"/>
              <a:chOff x="4648200" y="3957237"/>
              <a:chExt cx="4043175" cy="2676330"/>
            </a:xfrm>
          </p:grpSpPr>
          <p:cxnSp>
            <p:nvCxnSpPr>
              <p:cNvPr id="402" name="Straight Connector 401"/>
              <p:cNvCxnSpPr/>
              <p:nvPr/>
            </p:nvCxnSpPr>
            <p:spPr>
              <a:xfrm flipH="1">
                <a:off x="5712864" y="562923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9" name="Group 408"/>
              <p:cNvGrpSpPr/>
              <p:nvPr/>
            </p:nvGrpSpPr>
            <p:grpSpPr>
              <a:xfrm>
                <a:off x="6412612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513" name="Oval 512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TextBox 513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410" name="Group 409"/>
              <p:cNvGrpSpPr/>
              <p:nvPr/>
            </p:nvGrpSpPr>
            <p:grpSpPr>
              <a:xfrm>
                <a:off x="5205224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511" name="Oval 510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TextBox 511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411" name="Group 410"/>
              <p:cNvGrpSpPr/>
              <p:nvPr/>
            </p:nvGrpSpPr>
            <p:grpSpPr>
              <a:xfrm>
                <a:off x="7620000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509" name="Oval 50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TextBox 509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412" name="Group 411"/>
              <p:cNvGrpSpPr/>
              <p:nvPr/>
            </p:nvGrpSpPr>
            <p:grpSpPr>
              <a:xfrm>
                <a:off x="46482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507" name="Oval 50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TextBox 507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413" name="Group 412"/>
              <p:cNvGrpSpPr/>
              <p:nvPr/>
            </p:nvGrpSpPr>
            <p:grpSpPr>
              <a:xfrm>
                <a:off x="58420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505" name="Oval 504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TextBox 505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414" name="Group 413"/>
              <p:cNvGrpSpPr/>
              <p:nvPr/>
            </p:nvGrpSpPr>
            <p:grpSpPr>
              <a:xfrm>
                <a:off x="8229600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503" name="Oval 502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TextBox 503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415" name="Group 414"/>
              <p:cNvGrpSpPr/>
              <p:nvPr/>
            </p:nvGrpSpPr>
            <p:grpSpPr>
              <a:xfrm>
                <a:off x="7902165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501" name="Oval 500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TextBox 501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  <p:cxnSp>
            <p:nvCxnSpPr>
              <p:cNvPr id="416" name="Straight Connector 415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2" name="Group 421"/>
              <p:cNvGrpSpPr/>
              <p:nvPr/>
            </p:nvGrpSpPr>
            <p:grpSpPr>
              <a:xfrm>
                <a:off x="6417187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499" name="Oval 49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TextBox 499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09799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497" name="Oval 49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TextBox 497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424" name="Group 423"/>
              <p:cNvGrpSpPr/>
              <p:nvPr/>
            </p:nvGrpSpPr>
            <p:grpSpPr>
              <a:xfrm>
                <a:off x="7624575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495" name="Oval 494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TextBox 495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425" name="Group 424"/>
              <p:cNvGrpSpPr/>
              <p:nvPr/>
            </p:nvGrpSpPr>
            <p:grpSpPr>
              <a:xfrm>
                <a:off x="46527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493" name="Oval 492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TextBox 493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58465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491" name="Oval 490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TextBox 491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>
                <a:off x="8234175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489" name="Oval 488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TextBox 489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428" name="Group 427"/>
              <p:cNvGrpSpPr/>
              <p:nvPr/>
            </p:nvGrpSpPr>
            <p:grpSpPr>
              <a:xfrm>
                <a:off x="7906740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487" name="Oval 486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TextBox 487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  <p:grpSp>
            <p:nvGrpSpPr>
              <p:cNvPr id="429" name="Group 428"/>
              <p:cNvGrpSpPr/>
              <p:nvPr/>
            </p:nvGrpSpPr>
            <p:grpSpPr>
              <a:xfrm>
                <a:off x="4648200" y="3957237"/>
                <a:ext cx="4038600" cy="2672163"/>
                <a:chOff x="4648200" y="3957237"/>
                <a:chExt cx="4038600" cy="2672163"/>
              </a:xfrm>
            </p:grpSpPr>
            <p:cxnSp>
              <p:nvCxnSpPr>
                <p:cNvPr id="460" name="Straight Connector 459"/>
                <p:cNvCxnSpPr/>
                <p:nvPr/>
              </p:nvCxnSpPr>
              <p:spPr>
                <a:xfrm>
                  <a:off x="6635555" y="4188412"/>
                  <a:ext cx="1158141" cy="7102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flipH="1">
                  <a:off x="8149659" y="5617887"/>
                  <a:ext cx="327230" cy="77111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>
                  <a:off x="7852999" y="4910045"/>
                  <a:ext cx="579070" cy="6874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 flipH="1">
                  <a:off x="5464491" y="4134518"/>
                  <a:ext cx="1158141" cy="7102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>
                <a:xfrm flipH="1">
                  <a:off x="4886678" y="4898867"/>
                  <a:ext cx="532993" cy="74141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>
                  <a:off x="5464491" y="4932439"/>
                  <a:ext cx="579070" cy="6874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6" name="Group 465"/>
                <p:cNvGrpSpPr/>
                <p:nvPr/>
              </p:nvGrpSpPr>
              <p:grpSpPr>
                <a:xfrm>
                  <a:off x="6412612" y="3957237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85" name="Oval 484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TextBox 485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467" name="Group 466"/>
                <p:cNvGrpSpPr/>
                <p:nvPr/>
              </p:nvGrpSpPr>
              <p:grpSpPr>
                <a:xfrm>
                  <a:off x="5205224" y="4651162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83" name="Oval 482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TextBox 483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468" name="Group 467"/>
                <p:cNvGrpSpPr/>
                <p:nvPr/>
              </p:nvGrpSpPr>
              <p:grpSpPr>
                <a:xfrm>
                  <a:off x="7620000" y="4651162"/>
                  <a:ext cx="465697" cy="457200"/>
                  <a:chOff x="4648200" y="1676400"/>
                  <a:chExt cx="465697" cy="457200"/>
                </a:xfrm>
              </p:grpSpPr>
              <p:sp>
                <p:nvSpPr>
                  <p:cNvPr id="481" name="Oval 480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TextBox 481"/>
                  <p:cNvSpPr txBox="1"/>
                  <p:nvPr/>
                </p:nvSpPr>
                <p:spPr>
                  <a:xfrm>
                    <a:off x="4648200" y="1720334"/>
                    <a:ext cx="4656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9</a:t>
                    </a:r>
                  </a:p>
                </p:txBody>
              </p:sp>
            </p:grpSp>
            <p:grpSp>
              <p:nvGrpSpPr>
                <p:cNvPr id="469" name="Group 468"/>
                <p:cNvGrpSpPr/>
                <p:nvPr/>
              </p:nvGrpSpPr>
              <p:grpSpPr>
                <a:xfrm>
                  <a:off x="4648200" y="5356299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79" name="Oval 478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TextBox 479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470" name="Group 469"/>
                <p:cNvGrpSpPr/>
                <p:nvPr/>
              </p:nvGrpSpPr>
              <p:grpSpPr>
                <a:xfrm>
                  <a:off x="5842000" y="5356299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77" name="Oval 476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TextBox 477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71" name="Group 470"/>
                <p:cNvGrpSpPr/>
                <p:nvPr/>
              </p:nvGrpSpPr>
              <p:grpSpPr>
                <a:xfrm>
                  <a:off x="8229600" y="5377487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75" name="Oval 474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TextBox 475"/>
                  <p:cNvSpPr txBox="1"/>
                  <p:nvPr/>
                </p:nvSpPr>
                <p:spPr>
                  <a:xfrm>
                    <a:off x="4648200" y="1720334"/>
                    <a:ext cx="4537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12</a:t>
                    </a:r>
                  </a:p>
                </p:txBody>
              </p:sp>
            </p:grpSp>
            <p:grpSp>
              <p:nvGrpSpPr>
                <p:cNvPr id="472" name="Group 471"/>
                <p:cNvGrpSpPr/>
                <p:nvPr/>
              </p:nvGrpSpPr>
              <p:grpSpPr>
                <a:xfrm>
                  <a:off x="7902165" y="6172200"/>
                  <a:ext cx="499004" cy="457200"/>
                  <a:chOff x="4630551" y="1676400"/>
                  <a:chExt cx="499004" cy="457200"/>
                </a:xfrm>
              </p:grpSpPr>
              <p:sp>
                <p:nvSpPr>
                  <p:cNvPr id="473" name="Oval 472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TextBox 473"/>
                  <p:cNvSpPr txBox="1"/>
                  <p:nvPr/>
                </p:nvSpPr>
                <p:spPr>
                  <a:xfrm>
                    <a:off x="4630551" y="1720334"/>
                    <a:ext cx="4990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11</a:t>
                    </a:r>
                  </a:p>
                </p:txBody>
              </p:sp>
            </p:grpSp>
          </p:grpSp>
          <p:grpSp>
            <p:nvGrpSpPr>
              <p:cNvPr id="430" name="Group 429"/>
              <p:cNvGrpSpPr/>
              <p:nvPr/>
            </p:nvGrpSpPr>
            <p:grpSpPr>
              <a:xfrm>
                <a:off x="4652775" y="3957237"/>
                <a:ext cx="4038600" cy="2676330"/>
                <a:chOff x="4648200" y="3957237"/>
                <a:chExt cx="4038600" cy="2676330"/>
              </a:xfrm>
            </p:grpSpPr>
            <p:sp>
              <p:nvSpPr>
                <p:cNvPr id="431" name="Oval 430"/>
                <p:cNvSpPr/>
                <p:nvPr/>
              </p:nvSpPr>
              <p:spPr>
                <a:xfrm>
                  <a:off x="5496072" y="6176367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TextBox 431"/>
                <p:cNvSpPr txBox="1"/>
                <p:nvPr/>
              </p:nvSpPr>
              <p:spPr>
                <a:xfrm>
                  <a:off x="5572272" y="6220301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6635555" y="4188412"/>
                  <a:ext cx="1158141" cy="7102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flipH="1">
                  <a:off x="8149659" y="5617887"/>
                  <a:ext cx="327230" cy="77111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>
                  <a:off x="7852999" y="4910045"/>
                  <a:ext cx="579070" cy="6874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/>
                <p:nvPr/>
              </p:nvCxnSpPr>
              <p:spPr>
                <a:xfrm flipH="1">
                  <a:off x="5464491" y="4134518"/>
                  <a:ext cx="1158141" cy="7102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flipH="1">
                  <a:off x="4886678" y="4898867"/>
                  <a:ext cx="532993" cy="74141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>
                  <a:off x="5464491" y="4932439"/>
                  <a:ext cx="579070" cy="6874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9" name="Group 438"/>
                <p:cNvGrpSpPr/>
                <p:nvPr/>
              </p:nvGrpSpPr>
              <p:grpSpPr>
                <a:xfrm>
                  <a:off x="6412612" y="3957237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TextBox 458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440" name="Group 439"/>
                <p:cNvGrpSpPr/>
                <p:nvPr/>
              </p:nvGrpSpPr>
              <p:grpSpPr>
                <a:xfrm>
                  <a:off x="5205224" y="4651162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56" name="Oval 455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TextBox 456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441" name="Group 440"/>
                <p:cNvGrpSpPr/>
                <p:nvPr/>
              </p:nvGrpSpPr>
              <p:grpSpPr>
                <a:xfrm>
                  <a:off x="7620000" y="4651162"/>
                  <a:ext cx="465697" cy="457200"/>
                  <a:chOff x="4648200" y="1676400"/>
                  <a:chExt cx="465697" cy="457200"/>
                </a:xfrm>
              </p:grpSpPr>
              <p:sp>
                <p:nvSpPr>
                  <p:cNvPr id="454" name="Oval 453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TextBox 454"/>
                  <p:cNvSpPr txBox="1"/>
                  <p:nvPr/>
                </p:nvSpPr>
                <p:spPr>
                  <a:xfrm>
                    <a:off x="4648200" y="1720334"/>
                    <a:ext cx="4656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9</a:t>
                    </a:r>
                  </a:p>
                </p:txBody>
              </p:sp>
            </p:grpSp>
            <p:grpSp>
              <p:nvGrpSpPr>
                <p:cNvPr id="442" name="Group 441"/>
                <p:cNvGrpSpPr/>
                <p:nvPr/>
              </p:nvGrpSpPr>
              <p:grpSpPr>
                <a:xfrm>
                  <a:off x="4648200" y="5356299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52" name="Oval 451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TextBox 452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43" name="Group 442"/>
                <p:cNvGrpSpPr/>
                <p:nvPr/>
              </p:nvGrpSpPr>
              <p:grpSpPr>
                <a:xfrm>
                  <a:off x="5842000" y="5356299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50" name="Oval 449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TextBox 450"/>
                  <p:cNvSpPr txBox="1"/>
                  <p:nvPr/>
                </p:nvSpPr>
                <p:spPr>
                  <a:xfrm>
                    <a:off x="4724400" y="1720334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444" name="Group 443"/>
                <p:cNvGrpSpPr/>
                <p:nvPr/>
              </p:nvGrpSpPr>
              <p:grpSpPr>
                <a:xfrm>
                  <a:off x="8229600" y="5377487"/>
                  <a:ext cx="457200" cy="457200"/>
                  <a:chOff x="4648200" y="1676400"/>
                  <a:chExt cx="457200" cy="457200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TextBox 448"/>
                  <p:cNvSpPr txBox="1"/>
                  <p:nvPr/>
                </p:nvSpPr>
                <p:spPr>
                  <a:xfrm>
                    <a:off x="4648200" y="1720334"/>
                    <a:ext cx="4537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12</a:t>
                    </a:r>
                  </a:p>
                </p:txBody>
              </p:sp>
            </p:grpSp>
            <p:grpSp>
              <p:nvGrpSpPr>
                <p:cNvPr id="445" name="Group 444"/>
                <p:cNvGrpSpPr/>
                <p:nvPr/>
              </p:nvGrpSpPr>
              <p:grpSpPr>
                <a:xfrm>
                  <a:off x="7902165" y="6172200"/>
                  <a:ext cx="499004" cy="457200"/>
                  <a:chOff x="4630551" y="1676400"/>
                  <a:chExt cx="499004" cy="457200"/>
                </a:xfrm>
              </p:grpSpPr>
              <p:sp>
                <p:nvSpPr>
                  <p:cNvPr id="446" name="Oval 445"/>
                  <p:cNvSpPr/>
                  <p:nvPr/>
                </p:nvSpPr>
                <p:spPr>
                  <a:xfrm>
                    <a:off x="4648200" y="1676400"/>
                    <a:ext cx="457200" cy="4572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TextBox 446"/>
                  <p:cNvSpPr txBox="1"/>
                  <p:nvPr/>
                </p:nvSpPr>
                <p:spPr>
                  <a:xfrm>
                    <a:off x="4630551" y="1720334"/>
                    <a:ext cx="4990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Consolas" panose="020B0609020204030204" pitchFamily="49" charset="0"/>
                      </a:rPr>
                      <a:t>11</a:t>
                    </a:r>
                  </a:p>
                </p:txBody>
              </p:sp>
            </p:grpSp>
          </p:grpSp>
        </p:grp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0947D6-0C07-4951-AFB3-F837A705BB59}"/>
              </a:ext>
            </a:extLst>
          </p:cNvPr>
          <p:cNvSpPr txBox="1">
            <a:spLocks/>
          </p:cNvSpPr>
          <p:nvPr/>
        </p:nvSpPr>
        <p:spPr>
          <a:xfrm>
            <a:off x="877786" y="4114801"/>
            <a:ext cx="3642335" cy="143484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Delete node 2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Find node (2)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Set parent (3) to child (1)</a:t>
            </a:r>
          </a:p>
        </p:txBody>
      </p:sp>
    </p:spTree>
    <p:extLst>
      <p:ext uri="{BB962C8B-B14F-4D97-AF65-F5344CB8AC3E}">
        <p14:creationId xmlns:p14="http://schemas.microsoft.com/office/powerpoint/2010/main" val="15628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66" name="Group 112"/>
          <p:cNvGrpSpPr>
            <a:grpSpLocks/>
          </p:cNvGrpSpPr>
          <p:nvPr/>
        </p:nvGrpSpPr>
        <p:grpSpPr bwMode="auto">
          <a:xfrm>
            <a:off x="3733800" y="1930401"/>
            <a:ext cx="3505200" cy="1998663"/>
            <a:chOff x="5213726" y="3063501"/>
            <a:chExt cx="3503808" cy="1997965"/>
          </a:xfrm>
        </p:grpSpPr>
        <p:sp>
          <p:nvSpPr>
            <p:cNvPr id="155674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</a:p>
          </p:txBody>
        </p:sp>
        <p:sp>
          <p:nvSpPr>
            <p:cNvPr id="155675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18</a:t>
              </a:r>
            </a:p>
          </p:txBody>
        </p:sp>
        <p:sp>
          <p:nvSpPr>
            <p:cNvPr id="155676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29</a:t>
              </a:r>
            </a:p>
          </p:txBody>
        </p:sp>
        <p:grpSp>
          <p:nvGrpSpPr>
            <p:cNvPr id="155677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5702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37</a:t>
                </a:r>
              </a:p>
            </p:txBody>
          </p:sp>
          <p:sp>
            <p:nvSpPr>
              <p:cNvPr id="155703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26</a:t>
                </a:r>
              </a:p>
            </p:txBody>
          </p:sp>
        </p:grpSp>
        <p:grpSp>
          <p:nvGrpSpPr>
            <p:cNvPr id="155678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5700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76</a:t>
                </a:r>
              </a:p>
            </p:txBody>
          </p:sp>
          <p:sp>
            <p:nvSpPr>
              <p:cNvPr id="155701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32</a:t>
                </a:r>
              </a:p>
            </p:txBody>
          </p:sp>
        </p:grpSp>
        <p:grpSp>
          <p:nvGrpSpPr>
            <p:cNvPr id="155679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5698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74</a:t>
                </a:r>
              </a:p>
            </p:txBody>
          </p:sp>
          <p:sp>
            <p:nvSpPr>
              <p:cNvPr id="155699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89</a:t>
                </a:r>
              </a:p>
            </p:txBody>
          </p:sp>
        </p:grpSp>
        <p:grpSp>
          <p:nvGrpSpPr>
            <p:cNvPr id="155680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5696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20</a:t>
                </a:r>
              </a:p>
            </p:txBody>
          </p:sp>
          <p:sp>
            <p:nvSpPr>
              <p:cNvPr id="155697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28</a:t>
                </a:r>
              </a:p>
            </p:txBody>
          </p:sp>
        </p:grpSp>
        <p:grpSp>
          <p:nvGrpSpPr>
            <p:cNvPr id="155681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5694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39</a:t>
                </a:r>
              </a:p>
            </p:txBody>
          </p:sp>
          <p:sp>
            <p:nvSpPr>
              <p:cNvPr id="155695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5674" idx="1"/>
              <a:endCxn id="155675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5674" idx="3"/>
              <a:endCxn id="155676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5696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5697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5695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5702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703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5700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5701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5698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5699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/>
          <p:nvPr/>
        </p:nvCxnSpPr>
        <p:spPr>
          <a:xfrm flipV="1">
            <a:off x="3138548" y="5289550"/>
            <a:ext cx="2125663" cy="446088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41922" y="5289550"/>
            <a:ext cx="0" cy="4460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1800" y="5735638"/>
            <a:ext cx="400110" cy="65017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541837" y="5735638"/>
            <a:ext cx="400110" cy="74796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060950" y="5741988"/>
            <a:ext cx="400110" cy="76880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R. 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138547" y="5305426"/>
            <a:ext cx="0" cy="4302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154113" y="1474789"/>
            <a:ext cx="2834640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78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89" name="Group 112"/>
          <p:cNvGrpSpPr>
            <a:grpSpLocks/>
          </p:cNvGrpSpPr>
          <p:nvPr/>
        </p:nvGrpSpPr>
        <p:grpSpPr bwMode="auto">
          <a:xfrm>
            <a:off x="3733800" y="1930401"/>
            <a:ext cx="3505200" cy="1998663"/>
            <a:chOff x="5213726" y="3063501"/>
            <a:chExt cx="3503808" cy="1997965"/>
          </a:xfrm>
        </p:grpSpPr>
        <p:sp>
          <p:nvSpPr>
            <p:cNvPr id="156697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</a:p>
          </p:txBody>
        </p:sp>
        <p:sp>
          <p:nvSpPr>
            <p:cNvPr id="156698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18</a:t>
              </a:r>
            </a:p>
          </p:txBody>
        </p:sp>
        <p:sp>
          <p:nvSpPr>
            <p:cNvPr id="156699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29</a:t>
              </a:r>
            </a:p>
          </p:txBody>
        </p:sp>
        <p:grpSp>
          <p:nvGrpSpPr>
            <p:cNvPr id="156700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6725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37</a:t>
                </a:r>
              </a:p>
            </p:txBody>
          </p:sp>
          <p:sp>
            <p:nvSpPr>
              <p:cNvPr id="156726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26</a:t>
                </a:r>
              </a:p>
            </p:txBody>
          </p:sp>
        </p:grpSp>
        <p:grpSp>
          <p:nvGrpSpPr>
            <p:cNvPr id="156701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6723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76</a:t>
                </a:r>
              </a:p>
            </p:txBody>
          </p:sp>
          <p:sp>
            <p:nvSpPr>
              <p:cNvPr id="156724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32</a:t>
                </a:r>
              </a:p>
            </p:txBody>
          </p:sp>
        </p:grpSp>
        <p:grpSp>
          <p:nvGrpSpPr>
            <p:cNvPr id="156702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6721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74</a:t>
                </a:r>
              </a:p>
            </p:txBody>
          </p:sp>
          <p:sp>
            <p:nvSpPr>
              <p:cNvPr id="156722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89</a:t>
                </a:r>
              </a:p>
            </p:txBody>
          </p:sp>
        </p:grpSp>
        <p:grpSp>
          <p:nvGrpSpPr>
            <p:cNvPr id="156703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6719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20</a:t>
                </a:r>
              </a:p>
            </p:txBody>
          </p:sp>
          <p:sp>
            <p:nvSpPr>
              <p:cNvPr id="156720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28</a:t>
                </a:r>
              </a:p>
            </p:txBody>
          </p:sp>
        </p:grpSp>
        <p:grpSp>
          <p:nvGrpSpPr>
            <p:cNvPr id="156704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6717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39</a:t>
                </a:r>
              </a:p>
            </p:txBody>
          </p:sp>
          <p:sp>
            <p:nvSpPr>
              <p:cNvPr id="156718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6697" idx="1"/>
              <a:endCxn id="156698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6697" idx="3"/>
              <a:endCxn id="156699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6719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6720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6718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6725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6726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6723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6724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6721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6722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/>
          <p:nvPr/>
        </p:nvCxnSpPr>
        <p:spPr>
          <a:xfrm flipV="1">
            <a:off x="3730686" y="5278438"/>
            <a:ext cx="2617787" cy="442912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64285" y="5289550"/>
            <a:ext cx="0" cy="4460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1400" y="5732463"/>
            <a:ext cx="400110" cy="65017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641975" y="5732463"/>
            <a:ext cx="400110" cy="74796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42037" y="5732463"/>
            <a:ext cx="400110" cy="76880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R. 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730685" y="5289550"/>
            <a:ext cx="0" cy="431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154113" y="1474789"/>
            <a:ext cx="2834640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917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12" name="Group 112"/>
          <p:cNvGrpSpPr>
            <a:grpSpLocks/>
          </p:cNvGrpSpPr>
          <p:nvPr/>
        </p:nvGrpSpPr>
        <p:grpSpPr bwMode="auto">
          <a:xfrm>
            <a:off x="3733800" y="1930401"/>
            <a:ext cx="3505200" cy="1998663"/>
            <a:chOff x="5213726" y="3063501"/>
            <a:chExt cx="3503808" cy="1997965"/>
          </a:xfrm>
        </p:grpSpPr>
        <p:sp>
          <p:nvSpPr>
            <p:cNvPr id="157720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</a:p>
          </p:txBody>
        </p:sp>
        <p:sp>
          <p:nvSpPr>
            <p:cNvPr id="157721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18</a:t>
              </a:r>
            </a:p>
          </p:txBody>
        </p:sp>
        <p:sp>
          <p:nvSpPr>
            <p:cNvPr id="157722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29</a:t>
              </a:r>
            </a:p>
          </p:txBody>
        </p:sp>
        <p:grpSp>
          <p:nvGrpSpPr>
            <p:cNvPr id="157723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7748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37</a:t>
                </a:r>
              </a:p>
            </p:txBody>
          </p:sp>
          <p:sp>
            <p:nvSpPr>
              <p:cNvPr id="157749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26</a:t>
                </a:r>
              </a:p>
            </p:txBody>
          </p:sp>
        </p:grpSp>
        <p:grpSp>
          <p:nvGrpSpPr>
            <p:cNvPr id="157724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7746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76</a:t>
                </a:r>
              </a:p>
            </p:txBody>
          </p:sp>
          <p:sp>
            <p:nvSpPr>
              <p:cNvPr id="157747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32</a:t>
                </a:r>
              </a:p>
            </p:txBody>
          </p:sp>
        </p:grpSp>
        <p:grpSp>
          <p:nvGrpSpPr>
            <p:cNvPr id="157725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7744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74</a:t>
                </a:r>
              </a:p>
            </p:txBody>
          </p:sp>
          <p:sp>
            <p:nvSpPr>
              <p:cNvPr id="157745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89</a:t>
                </a:r>
              </a:p>
            </p:txBody>
          </p:sp>
        </p:grpSp>
        <p:grpSp>
          <p:nvGrpSpPr>
            <p:cNvPr id="157726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7742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20</a:t>
                </a:r>
              </a:p>
            </p:txBody>
          </p:sp>
          <p:sp>
            <p:nvSpPr>
              <p:cNvPr id="157743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28</a:t>
                </a:r>
              </a:p>
            </p:txBody>
          </p:sp>
        </p:grpSp>
        <p:grpSp>
          <p:nvGrpSpPr>
            <p:cNvPr id="157727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7740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39</a:t>
                </a:r>
              </a:p>
            </p:txBody>
          </p:sp>
          <p:sp>
            <p:nvSpPr>
              <p:cNvPr id="157741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7720" idx="1"/>
              <a:endCxn id="157721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7720" idx="3"/>
              <a:endCxn id="157722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7742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7743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7741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7748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7749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7746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7747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7744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7745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/>
          <p:nvPr/>
        </p:nvCxnSpPr>
        <p:spPr>
          <a:xfrm flipV="1">
            <a:off x="4340285" y="5275263"/>
            <a:ext cx="3154362" cy="449262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07285" y="5294314"/>
            <a:ext cx="0" cy="4460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1000" y="5737225"/>
            <a:ext cx="400110" cy="65017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769100" y="5737225"/>
            <a:ext cx="400110" cy="74796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269162" y="5737225"/>
            <a:ext cx="400110" cy="76880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R. 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340285" y="5294313"/>
            <a:ext cx="0" cy="4302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154112" y="1474789"/>
            <a:ext cx="2834640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201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12" name="Group 112"/>
          <p:cNvGrpSpPr>
            <a:grpSpLocks/>
          </p:cNvGrpSpPr>
          <p:nvPr/>
        </p:nvGrpSpPr>
        <p:grpSpPr bwMode="auto">
          <a:xfrm>
            <a:off x="3733800" y="1930401"/>
            <a:ext cx="3505200" cy="1998663"/>
            <a:chOff x="5213726" y="3063501"/>
            <a:chExt cx="3503808" cy="1997965"/>
          </a:xfrm>
        </p:grpSpPr>
        <p:sp>
          <p:nvSpPr>
            <p:cNvPr id="157720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</a:p>
          </p:txBody>
        </p:sp>
        <p:sp>
          <p:nvSpPr>
            <p:cNvPr id="157721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18</a:t>
              </a:r>
            </a:p>
          </p:txBody>
        </p:sp>
        <p:sp>
          <p:nvSpPr>
            <p:cNvPr id="157722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29</a:t>
              </a:r>
            </a:p>
          </p:txBody>
        </p:sp>
        <p:grpSp>
          <p:nvGrpSpPr>
            <p:cNvPr id="157723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7748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37</a:t>
                </a:r>
              </a:p>
            </p:txBody>
          </p:sp>
          <p:sp>
            <p:nvSpPr>
              <p:cNvPr id="157749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26</a:t>
                </a:r>
              </a:p>
            </p:txBody>
          </p:sp>
        </p:grpSp>
        <p:grpSp>
          <p:nvGrpSpPr>
            <p:cNvPr id="157724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7746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76</a:t>
                </a:r>
              </a:p>
            </p:txBody>
          </p:sp>
          <p:sp>
            <p:nvSpPr>
              <p:cNvPr id="157747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32</a:t>
                </a:r>
              </a:p>
            </p:txBody>
          </p:sp>
        </p:grpSp>
        <p:grpSp>
          <p:nvGrpSpPr>
            <p:cNvPr id="157725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7744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74</a:t>
                </a:r>
              </a:p>
            </p:txBody>
          </p:sp>
          <p:sp>
            <p:nvSpPr>
              <p:cNvPr id="157745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89</a:t>
                </a:r>
              </a:p>
            </p:txBody>
          </p:sp>
        </p:grpSp>
        <p:grpSp>
          <p:nvGrpSpPr>
            <p:cNvPr id="157726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7742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20</a:t>
                </a:r>
              </a:p>
            </p:txBody>
          </p:sp>
          <p:sp>
            <p:nvSpPr>
              <p:cNvPr id="157743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28</a:t>
                </a:r>
              </a:p>
            </p:txBody>
          </p:sp>
        </p:grpSp>
        <p:grpSp>
          <p:nvGrpSpPr>
            <p:cNvPr id="157727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7740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39</a:t>
                </a:r>
              </a:p>
            </p:txBody>
          </p:sp>
          <p:sp>
            <p:nvSpPr>
              <p:cNvPr id="157741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7720" idx="1"/>
              <a:endCxn id="157721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7720" idx="3"/>
              <a:endCxn id="157722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7742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7743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7741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7748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7749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7746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7747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7744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7745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/>
          <p:nvPr/>
        </p:nvCxnSpPr>
        <p:spPr>
          <a:xfrm flipV="1">
            <a:off x="4780053" y="5294313"/>
            <a:ext cx="3854811" cy="442912"/>
          </a:xfrm>
          <a:prstGeom prst="bentConnector3">
            <a:avLst>
              <a:gd name="adj1" fmla="val 100008"/>
            </a:avLst>
          </a:prstGeom>
          <a:ln w="317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01013" y="5294314"/>
            <a:ext cx="0" cy="4460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737225"/>
            <a:ext cx="400110" cy="65017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903924" y="5737225"/>
            <a:ext cx="400110" cy="74796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434808" y="5737225"/>
            <a:ext cx="400110" cy="76880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R. 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773672" y="5294313"/>
            <a:ext cx="0" cy="4302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154112" y="1474789"/>
            <a:ext cx="2834640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372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36" name="Group 112"/>
          <p:cNvGrpSpPr>
            <a:grpSpLocks/>
          </p:cNvGrpSpPr>
          <p:nvPr/>
        </p:nvGrpSpPr>
        <p:grpSpPr bwMode="auto">
          <a:xfrm>
            <a:off x="3733800" y="1930401"/>
            <a:ext cx="3505200" cy="1998663"/>
            <a:chOff x="5213726" y="3063501"/>
            <a:chExt cx="3503808" cy="1997965"/>
          </a:xfrm>
        </p:grpSpPr>
        <p:sp>
          <p:nvSpPr>
            <p:cNvPr id="158742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</a:p>
          </p:txBody>
        </p:sp>
        <p:sp>
          <p:nvSpPr>
            <p:cNvPr id="158743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18</a:t>
              </a:r>
            </a:p>
          </p:txBody>
        </p:sp>
        <p:sp>
          <p:nvSpPr>
            <p:cNvPr id="158744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29</a:t>
              </a:r>
            </a:p>
          </p:txBody>
        </p:sp>
        <p:grpSp>
          <p:nvGrpSpPr>
            <p:cNvPr id="158745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8770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37</a:t>
                </a:r>
              </a:p>
            </p:txBody>
          </p:sp>
          <p:sp>
            <p:nvSpPr>
              <p:cNvPr id="158771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26</a:t>
                </a:r>
              </a:p>
            </p:txBody>
          </p:sp>
        </p:grpSp>
        <p:grpSp>
          <p:nvGrpSpPr>
            <p:cNvPr id="158746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8768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76</a:t>
                </a:r>
              </a:p>
            </p:txBody>
          </p:sp>
          <p:sp>
            <p:nvSpPr>
              <p:cNvPr id="158769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32</a:t>
                </a:r>
              </a:p>
            </p:txBody>
          </p:sp>
        </p:grpSp>
        <p:grpSp>
          <p:nvGrpSpPr>
            <p:cNvPr id="158747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8766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74</a:t>
                </a:r>
              </a:p>
            </p:txBody>
          </p:sp>
          <p:sp>
            <p:nvSpPr>
              <p:cNvPr id="158767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89</a:t>
                </a:r>
              </a:p>
            </p:txBody>
          </p:sp>
        </p:grpSp>
        <p:grpSp>
          <p:nvGrpSpPr>
            <p:cNvPr id="158748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8764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20</a:t>
                </a:r>
              </a:p>
            </p:txBody>
          </p:sp>
          <p:sp>
            <p:nvSpPr>
              <p:cNvPr id="158765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28</a:t>
                </a:r>
              </a:p>
            </p:txBody>
          </p:sp>
        </p:grpSp>
        <p:grpSp>
          <p:nvGrpSpPr>
            <p:cNvPr id="158749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8762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39</a:t>
                </a:r>
              </a:p>
            </p:txBody>
          </p:sp>
          <p:sp>
            <p:nvSpPr>
              <p:cNvPr id="158763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8742" idx="1"/>
              <a:endCxn id="158743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8742" idx="3"/>
              <a:endCxn id="158744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8764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8765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8763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8770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8771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8768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8769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8766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8767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/>
          <p:nvPr/>
        </p:nvCxnSpPr>
        <p:spPr>
          <a:xfrm rot="10800000">
            <a:off x="4835586" y="5295900"/>
            <a:ext cx="3165475" cy="420688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8200" y="5737225"/>
            <a:ext cx="400110" cy="65017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Parent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831138" y="5726114"/>
            <a:ext cx="400110" cy="539571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b="1" dirty="0"/>
              <a:t>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001060" y="5295901"/>
            <a:ext cx="0" cy="4302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469189" y="2655889"/>
            <a:ext cx="2249487" cy="1190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node at position </a:t>
            </a:r>
            <a:r>
              <a:rPr lang="en-US" i="1" dirty="0"/>
              <a:t>c </a:t>
            </a:r>
            <a:br>
              <a:rPr lang="en-US" i="1" dirty="0"/>
            </a:br>
            <a:r>
              <a:rPr lang="en-US" dirty="0"/>
              <a:t>can find its parent at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 – 1) /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Min-Heap</a:t>
            </a:r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904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112"/>
          <p:cNvGrpSpPr>
            <a:grpSpLocks/>
          </p:cNvGrpSpPr>
          <p:nvPr/>
        </p:nvGrpSpPr>
        <p:grpSpPr bwMode="auto">
          <a:xfrm>
            <a:off x="1728788" y="2206626"/>
            <a:ext cx="3503612" cy="1997075"/>
            <a:chOff x="5213726" y="3063501"/>
            <a:chExt cx="3503808" cy="1997965"/>
          </a:xfrm>
        </p:grpSpPr>
        <p:sp>
          <p:nvSpPr>
            <p:cNvPr id="159790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</a:t>
              </a:r>
            </a:p>
          </p:txBody>
        </p:sp>
        <p:sp>
          <p:nvSpPr>
            <p:cNvPr id="159791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18</a:t>
              </a:r>
            </a:p>
          </p:txBody>
        </p:sp>
        <p:sp>
          <p:nvSpPr>
            <p:cNvPr id="159792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29</a:t>
              </a:r>
            </a:p>
          </p:txBody>
        </p:sp>
        <p:grpSp>
          <p:nvGrpSpPr>
            <p:cNvPr id="159793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9818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37</a:t>
                </a:r>
              </a:p>
            </p:txBody>
          </p:sp>
          <p:sp>
            <p:nvSpPr>
              <p:cNvPr id="159819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26</a:t>
                </a:r>
              </a:p>
            </p:txBody>
          </p:sp>
        </p:grpSp>
        <p:grpSp>
          <p:nvGrpSpPr>
            <p:cNvPr id="159794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9816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76</a:t>
                </a:r>
              </a:p>
            </p:txBody>
          </p:sp>
          <p:sp>
            <p:nvSpPr>
              <p:cNvPr id="159817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32</a:t>
                </a:r>
              </a:p>
            </p:txBody>
          </p:sp>
        </p:grpSp>
        <p:grpSp>
          <p:nvGrpSpPr>
            <p:cNvPr id="159795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9814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74</a:t>
                </a:r>
              </a:p>
            </p:txBody>
          </p:sp>
          <p:sp>
            <p:nvSpPr>
              <p:cNvPr id="159815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89</a:t>
                </a:r>
              </a:p>
            </p:txBody>
          </p:sp>
        </p:grpSp>
        <p:grpSp>
          <p:nvGrpSpPr>
            <p:cNvPr id="159796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9812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20</a:t>
                </a:r>
              </a:p>
            </p:txBody>
          </p:sp>
          <p:sp>
            <p:nvSpPr>
              <p:cNvPr id="159813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28</a:t>
                </a:r>
              </a:p>
            </p:txBody>
          </p:sp>
        </p:grpSp>
        <p:grpSp>
          <p:nvGrpSpPr>
            <p:cNvPr id="159797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9810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39</a:t>
                </a:r>
              </a:p>
            </p:txBody>
          </p:sp>
          <p:sp>
            <p:nvSpPr>
              <p:cNvPr id="159811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9790" idx="1"/>
              <a:endCxn id="159791" idx="0"/>
            </p:cNvCxnSpPr>
            <p:nvPr/>
          </p:nvCxnSpPr>
          <p:spPr>
            <a:xfrm flipH="1">
              <a:off x="6144053" y="3247733"/>
              <a:ext cx="711240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9790" idx="3"/>
              <a:endCxn id="159792" idx="0"/>
            </p:cNvCxnSpPr>
            <p:nvPr/>
          </p:nvCxnSpPr>
          <p:spPr>
            <a:xfrm>
              <a:off x="7168047" y="3247733"/>
              <a:ext cx="823959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9812" idx="0"/>
            </p:cNvCxnSpPr>
            <p:nvPr/>
          </p:nvCxnSpPr>
          <p:spPr>
            <a:xfrm flipH="1">
              <a:off x="5655076" y="3971956"/>
              <a:ext cx="269890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200" y="3971956"/>
              <a:ext cx="220675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9813" idx="0"/>
            </p:cNvCxnSpPr>
            <p:nvPr/>
          </p:nvCxnSpPr>
          <p:spPr>
            <a:xfrm flipH="1" flipV="1">
              <a:off x="6364727" y="3971956"/>
              <a:ext cx="269890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9811" idx="0"/>
            </p:cNvCxnSpPr>
            <p:nvPr/>
          </p:nvCxnSpPr>
          <p:spPr>
            <a:xfrm flipH="1" flipV="1">
              <a:off x="8212681" y="3971956"/>
              <a:ext cx="284179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9818" idx="0"/>
            </p:cNvCxnSpPr>
            <p:nvPr/>
          </p:nvCxnSpPr>
          <p:spPr>
            <a:xfrm flipV="1">
              <a:off x="5434400" y="4511946"/>
              <a:ext cx="128595" cy="179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9819" idx="0"/>
            </p:cNvCxnSpPr>
            <p:nvPr/>
          </p:nvCxnSpPr>
          <p:spPr>
            <a:xfrm flipH="1" flipV="1">
              <a:off x="5790020" y="4511946"/>
              <a:ext cx="85730" cy="179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9816" idx="0"/>
            </p:cNvCxnSpPr>
            <p:nvPr/>
          </p:nvCxnSpPr>
          <p:spPr>
            <a:xfrm flipV="1">
              <a:off x="6418705" y="4521475"/>
              <a:ext cx="80968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9817" idx="0"/>
            </p:cNvCxnSpPr>
            <p:nvPr/>
          </p:nvCxnSpPr>
          <p:spPr>
            <a:xfrm flipH="1" flipV="1">
              <a:off x="6742574" y="4511946"/>
              <a:ext cx="107956" cy="179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9814" idx="0"/>
            </p:cNvCxnSpPr>
            <p:nvPr/>
          </p:nvCxnSpPr>
          <p:spPr>
            <a:xfrm flipV="1">
              <a:off x="7393485" y="4511946"/>
              <a:ext cx="93668" cy="179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9815" idx="0"/>
            </p:cNvCxnSpPr>
            <p:nvPr/>
          </p:nvCxnSpPr>
          <p:spPr>
            <a:xfrm flipH="1" flipV="1">
              <a:off x="7771331" y="4521475"/>
              <a:ext cx="63504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3957798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39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0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29</a:t>
            </a:r>
          </a:p>
        </p:txBody>
      </p:sp>
      <p:grpSp>
        <p:nvGrpSpPr>
          <p:cNvPr id="41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2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43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44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45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46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47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48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49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0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1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2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53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54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55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66</a:t>
              </a:r>
            </a:p>
          </p:txBody>
        </p:sp>
      </p:grpSp>
      <p:cxnSp>
        <p:nvCxnSpPr>
          <p:cNvPr id="56" name="Straight Connector 55"/>
          <p:cNvCxnSpPr>
            <a:stCxn id="38" idx="1"/>
            <a:endCxn id="39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8" idx="3"/>
            <a:endCxn id="40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1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2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3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5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6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9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80"/>
          <p:cNvSpPr txBox="1">
            <a:spLocks noChangeArrowheads="1"/>
          </p:cNvSpPr>
          <p:nvPr/>
        </p:nvSpPr>
        <p:spPr bwMode="auto">
          <a:xfrm>
            <a:off x="4635500" y="3833813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69" name="Straight Connector 68"/>
          <p:cNvCxnSpPr>
            <a:stCxn id="68" idx="0"/>
          </p:cNvCxnSpPr>
          <p:nvPr/>
        </p:nvCxnSpPr>
        <p:spPr>
          <a:xfrm flipV="1">
            <a:off x="4856073" y="3654425"/>
            <a:ext cx="3819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09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0771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0772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29</a:t>
            </a:r>
          </a:p>
        </p:txBody>
      </p:sp>
      <p:grpSp>
        <p:nvGrpSpPr>
          <p:cNvPr id="160773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084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084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0774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084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084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0775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084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084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0776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084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084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0777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6083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083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66</a:t>
              </a:r>
            </a:p>
          </p:txBody>
        </p:sp>
      </p:grpSp>
      <p:cxnSp>
        <p:nvCxnSpPr>
          <p:cNvPr id="134" name="Straight Connector 133"/>
          <p:cNvCxnSpPr>
            <a:stCxn id="160770" idx="1"/>
            <a:endCxn id="160771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0770" idx="3"/>
            <a:endCxn id="160772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0840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0841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0839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0846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0847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0844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0845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0842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0843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832" name="TextBox 80"/>
          <p:cNvSpPr txBox="1">
            <a:spLocks noChangeArrowheads="1"/>
          </p:cNvSpPr>
          <p:nvPr/>
        </p:nvSpPr>
        <p:spPr bwMode="auto">
          <a:xfrm>
            <a:off x="4635500" y="3833813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7" name="Straight Connector 6"/>
          <p:cNvCxnSpPr>
            <a:stCxn id="160832" idx="0"/>
          </p:cNvCxnSpPr>
          <p:nvPr/>
        </p:nvCxnSpPr>
        <p:spPr>
          <a:xfrm flipV="1">
            <a:off x="4856073" y="3654425"/>
            <a:ext cx="3819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835" name="Group 11"/>
          <p:cNvGrpSpPr>
            <a:grpSpLocks/>
          </p:cNvGrpSpPr>
          <p:nvPr/>
        </p:nvGrpSpPr>
        <p:grpSpPr bwMode="auto">
          <a:xfrm>
            <a:off x="8941715" y="5294313"/>
            <a:ext cx="430887" cy="1128590"/>
            <a:chOff x="7225526" y="5307679"/>
            <a:chExt cx="431562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6" y="5726636"/>
              <a:ext cx="431562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8" y="5307679"/>
              <a:ext cx="1132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696133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1795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1796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29</a:t>
            </a:r>
          </a:p>
        </p:txBody>
      </p:sp>
      <p:grpSp>
        <p:nvGrpSpPr>
          <p:cNvPr id="161797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1874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1875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1798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1872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1873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1799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1870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1871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1800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1868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1869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1801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61866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1867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66</a:t>
              </a:r>
            </a:p>
          </p:txBody>
        </p:sp>
      </p:grpSp>
      <p:cxnSp>
        <p:nvCxnSpPr>
          <p:cNvPr id="134" name="Straight Connector 133"/>
          <p:cNvCxnSpPr>
            <a:stCxn id="161794" idx="1"/>
            <a:endCxn id="161795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1794" idx="3"/>
            <a:endCxn id="161796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186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186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1867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1874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1875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187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187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1870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1871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56" name="TextBox 80"/>
          <p:cNvSpPr txBox="1">
            <a:spLocks noChangeArrowheads="1"/>
          </p:cNvSpPr>
          <p:nvPr/>
        </p:nvSpPr>
        <p:spPr bwMode="auto">
          <a:xfrm>
            <a:off x="4635500" y="3833813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7" name="Straight Connector 6"/>
          <p:cNvCxnSpPr>
            <a:stCxn id="161856" idx="0"/>
          </p:cNvCxnSpPr>
          <p:nvPr/>
        </p:nvCxnSpPr>
        <p:spPr>
          <a:xfrm flipV="1">
            <a:off x="4856073" y="3654425"/>
            <a:ext cx="3819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859" name="Group 11"/>
          <p:cNvGrpSpPr>
            <a:grpSpLocks/>
          </p:cNvGrpSpPr>
          <p:nvPr/>
        </p:nvGrpSpPr>
        <p:grpSpPr bwMode="auto">
          <a:xfrm>
            <a:off x="8941715" y="5294313"/>
            <a:ext cx="430887" cy="1128590"/>
            <a:chOff x="7225526" y="5307679"/>
            <a:chExt cx="431562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6" y="5726636"/>
              <a:ext cx="431562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8" y="5307679"/>
              <a:ext cx="1132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860" name="Group 92"/>
          <p:cNvGrpSpPr>
            <a:grpSpLocks/>
          </p:cNvGrpSpPr>
          <p:nvPr/>
        </p:nvGrpSpPr>
        <p:grpSpPr bwMode="auto">
          <a:xfrm>
            <a:off x="5060278" y="5307014"/>
            <a:ext cx="430887" cy="1252020"/>
            <a:chOff x="7225526" y="5307679"/>
            <a:chExt cx="431562" cy="1251241"/>
          </a:xfrm>
        </p:grpSpPr>
        <p:sp>
          <p:nvSpPr>
            <p:cNvPr id="96" name="TextBox 95"/>
            <p:cNvSpPr txBox="1"/>
            <p:nvPr/>
          </p:nvSpPr>
          <p:spPr>
            <a:xfrm>
              <a:off x="7225526" y="5726518"/>
              <a:ext cx="431562" cy="83240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308" y="5307679"/>
              <a:ext cx="1132" cy="41883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5275722" y="5713413"/>
            <a:ext cx="3881437" cy="1270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1270688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1795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1796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29</a:t>
            </a:r>
          </a:p>
        </p:txBody>
      </p:sp>
      <p:grpSp>
        <p:nvGrpSpPr>
          <p:cNvPr id="161797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1874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1875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1798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1872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1873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1799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1870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1871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1800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1868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1869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1801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61866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1867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66</a:t>
              </a:r>
            </a:p>
          </p:txBody>
        </p:sp>
      </p:grpSp>
      <p:cxnSp>
        <p:nvCxnSpPr>
          <p:cNvPr id="134" name="Straight Connector 133"/>
          <p:cNvCxnSpPr>
            <a:stCxn id="161794" idx="1"/>
            <a:endCxn id="161795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1794" idx="3"/>
            <a:endCxn id="161796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186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186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1867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1874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1875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187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187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1870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1871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56" name="TextBox 80"/>
          <p:cNvSpPr txBox="1">
            <a:spLocks noChangeArrowheads="1"/>
          </p:cNvSpPr>
          <p:nvPr/>
        </p:nvSpPr>
        <p:spPr bwMode="auto">
          <a:xfrm>
            <a:off x="4635500" y="3833813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7" name="Straight Connector 6"/>
          <p:cNvCxnSpPr>
            <a:stCxn id="161856" idx="0"/>
          </p:cNvCxnSpPr>
          <p:nvPr/>
        </p:nvCxnSpPr>
        <p:spPr>
          <a:xfrm flipV="1">
            <a:off x="4856073" y="3654425"/>
            <a:ext cx="3819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859" name="Group 11"/>
          <p:cNvGrpSpPr>
            <a:grpSpLocks/>
          </p:cNvGrpSpPr>
          <p:nvPr/>
        </p:nvGrpSpPr>
        <p:grpSpPr bwMode="auto">
          <a:xfrm>
            <a:off x="8941715" y="5294313"/>
            <a:ext cx="430887" cy="1128590"/>
            <a:chOff x="7225526" y="5307679"/>
            <a:chExt cx="431562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6" y="5726636"/>
              <a:ext cx="431562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8" y="5307679"/>
              <a:ext cx="1132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860" name="Group 92"/>
          <p:cNvGrpSpPr>
            <a:grpSpLocks/>
          </p:cNvGrpSpPr>
          <p:nvPr/>
        </p:nvGrpSpPr>
        <p:grpSpPr bwMode="auto">
          <a:xfrm>
            <a:off x="5060278" y="5307014"/>
            <a:ext cx="430887" cy="1252020"/>
            <a:chOff x="7225526" y="5307679"/>
            <a:chExt cx="431562" cy="1251241"/>
          </a:xfrm>
        </p:grpSpPr>
        <p:sp>
          <p:nvSpPr>
            <p:cNvPr id="96" name="TextBox 95"/>
            <p:cNvSpPr txBox="1"/>
            <p:nvPr/>
          </p:nvSpPr>
          <p:spPr>
            <a:xfrm>
              <a:off x="7225526" y="5726518"/>
              <a:ext cx="431562" cy="83240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308" y="5307679"/>
              <a:ext cx="1132" cy="41883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5275722" y="5713413"/>
            <a:ext cx="3881437" cy="1270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235397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40080" y="1368836"/>
            <a:ext cx="9368216" cy="243000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  <a:tabLst>
                <a:tab pos="460375" algn="l"/>
              </a:tabLst>
            </a:pPr>
            <a:r>
              <a:rPr lang="en-US" sz="2000" b="1" dirty="0">
                <a:latin typeface="Comic Sans MS" panose="030F0702030302020204" pitchFamily="66" charset="0"/>
              </a:rPr>
              <a:t>bool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(Node*&amp; node, const T&amp; data)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is NULL, return false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data &lt; node-&gt;data,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(node-&gt;left,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data &gt; node-&gt;data, 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(node-&gt;right, data)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has no children, parent = NULL,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if node has 1 child, parent = node-&gt;(left or right), return true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exchange node-&gt;data with </a:t>
            </a:r>
            <a:r>
              <a:rPr lang="en-US" sz="2000" b="1" dirty="0" err="1">
                <a:latin typeface="Comic Sans MS" panose="030F0702030302020204" pitchFamily="66" charset="0"/>
              </a:rPr>
              <a:t>in_order_predecessor</a:t>
            </a:r>
            <a:r>
              <a:rPr lang="en-US" sz="2000" b="1" dirty="0">
                <a:latin typeface="Comic Sans MS" panose="030F0702030302020204" pitchFamily="66" charset="0"/>
              </a:rPr>
              <a:t>-&gt;data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latin typeface="Comic Sans MS" panose="030F0702030302020204" pitchFamily="66" charset="0"/>
              </a:rPr>
              <a:t>return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delete</a:t>
            </a:r>
            <a:r>
              <a:rPr lang="en-US" sz="2000" b="1" dirty="0">
                <a:latin typeface="Comic Sans MS" panose="030F0702030302020204" pitchFamily="66" charset="0"/>
              </a:rPr>
              <a:t>(node-&gt;left, data)</a:t>
            </a: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877786" y="4114801"/>
            <a:ext cx="3642335" cy="143484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Delete node 2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Find node (2)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Set parent (3) to child (1)</a:t>
            </a:r>
          </a:p>
        </p:txBody>
      </p:sp>
      <p:sp>
        <p:nvSpPr>
          <p:cNvPr id="239" name="Content Placeholder 2"/>
          <p:cNvSpPr txBox="1">
            <a:spLocks/>
          </p:cNvSpPr>
          <p:nvPr/>
        </p:nvSpPr>
        <p:spPr>
          <a:xfrm>
            <a:off x="877785" y="5194552"/>
            <a:ext cx="3642335" cy="143484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Comic Sans MS" panose="030F0702030302020204" pitchFamily="66" charset="0"/>
              </a:rPr>
              <a:t>Delete node 8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Find predecessor (5)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Exchange data only with node</a:t>
            </a:r>
          </a:p>
          <a:p>
            <a:pPr marL="34290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600" b="1" dirty="0">
                <a:latin typeface="Comic Sans MS" panose="030F0702030302020204" pitchFamily="66" charset="0"/>
              </a:rPr>
              <a:t>Delete 8 from left tree</a:t>
            </a:r>
          </a:p>
        </p:txBody>
      </p:sp>
      <p:grpSp>
        <p:nvGrpSpPr>
          <p:cNvPr id="557" name="Group 556"/>
          <p:cNvGrpSpPr/>
          <p:nvPr/>
        </p:nvGrpSpPr>
        <p:grpSpPr>
          <a:xfrm>
            <a:off x="5562601" y="3957237"/>
            <a:ext cx="4043175" cy="2676330"/>
            <a:chOff x="4648200" y="3957237"/>
            <a:chExt cx="4043175" cy="2676330"/>
          </a:xfrm>
        </p:grpSpPr>
        <p:cxnSp>
          <p:nvCxnSpPr>
            <p:cNvPr id="558" name="Straight Connector 557"/>
            <p:cNvCxnSpPr/>
            <p:nvPr/>
          </p:nvCxnSpPr>
          <p:spPr>
            <a:xfrm flipH="1">
              <a:off x="5712864" y="562923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flipH="1">
              <a:off x="8149659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5464491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6640130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8154234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>
              <a:off x="7857574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H="1">
              <a:off x="5469066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H="1">
              <a:off x="4891253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5469066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Oval 570"/>
            <p:cNvSpPr/>
            <p:nvPr/>
          </p:nvSpPr>
          <p:spPr>
            <a:xfrm>
              <a:off x="6412612" y="395723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6488812" y="400117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573" name="Oval 572"/>
            <p:cNvSpPr/>
            <p:nvPr/>
          </p:nvSpPr>
          <p:spPr>
            <a:xfrm>
              <a:off x="5205224" y="4651162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TextBox 573"/>
            <p:cNvSpPr txBox="1"/>
            <p:nvPr/>
          </p:nvSpPr>
          <p:spPr>
            <a:xfrm>
              <a:off x="5281424" y="4695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75" name="Oval 574"/>
            <p:cNvSpPr/>
            <p:nvPr/>
          </p:nvSpPr>
          <p:spPr>
            <a:xfrm>
              <a:off x="7620000" y="4651162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7620000" y="4695096"/>
              <a:ext cx="46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577" name="Oval 576"/>
            <p:cNvSpPr/>
            <p:nvPr/>
          </p:nvSpPr>
          <p:spPr>
            <a:xfrm>
              <a:off x="4648200" y="5356299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TextBox 577"/>
            <p:cNvSpPr txBox="1"/>
            <p:nvPr/>
          </p:nvSpPr>
          <p:spPr>
            <a:xfrm>
              <a:off x="4724400" y="540023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79" name="Oval 578"/>
            <p:cNvSpPr/>
            <p:nvPr/>
          </p:nvSpPr>
          <p:spPr>
            <a:xfrm>
              <a:off x="5842000" y="5356299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5918200" y="540023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81" name="Oval 580"/>
            <p:cNvSpPr/>
            <p:nvPr/>
          </p:nvSpPr>
          <p:spPr>
            <a:xfrm>
              <a:off x="8229600" y="537748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8229600" y="5421421"/>
              <a:ext cx="453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12</a:t>
              </a:r>
            </a:p>
          </p:txBody>
        </p:sp>
        <p:sp>
          <p:nvSpPr>
            <p:cNvPr id="583" name="Oval 582"/>
            <p:cNvSpPr/>
            <p:nvPr/>
          </p:nvSpPr>
          <p:spPr>
            <a:xfrm>
              <a:off x="7919814" y="61722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TextBox 583"/>
            <p:cNvSpPr txBox="1"/>
            <p:nvPr/>
          </p:nvSpPr>
          <p:spPr>
            <a:xfrm>
              <a:off x="7902165" y="6216134"/>
              <a:ext cx="49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11</a:t>
              </a:r>
            </a:p>
          </p:txBody>
        </p:sp>
        <p:sp>
          <p:nvSpPr>
            <p:cNvPr id="585" name="Oval 584"/>
            <p:cNvSpPr/>
            <p:nvPr/>
          </p:nvSpPr>
          <p:spPr>
            <a:xfrm>
              <a:off x="6417187" y="395723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6493387" y="400117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587" name="Oval 586"/>
            <p:cNvSpPr/>
            <p:nvPr/>
          </p:nvSpPr>
          <p:spPr>
            <a:xfrm>
              <a:off x="5209799" y="4651162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TextBox 587"/>
            <p:cNvSpPr txBox="1"/>
            <p:nvPr/>
          </p:nvSpPr>
          <p:spPr>
            <a:xfrm>
              <a:off x="5285999" y="4695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89" name="Oval 588"/>
            <p:cNvSpPr/>
            <p:nvPr/>
          </p:nvSpPr>
          <p:spPr>
            <a:xfrm>
              <a:off x="7624575" y="4651162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TextBox 589"/>
            <p:cNvSpPr txBox="1"/>
            <p:nvPr/>
          </p:nvSpPr>
          <p:spPr>
            <a:xfrm>
              <a:off x="7624575" y="4695096"/>
              <a:ext cx="46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591" name="Oval 590"/>
            <p:cNvSpPr/>
            <p:nvPr/>
          </p:nvSpPr>
          <p:spPr>
            <a:xfrm>
              <a:off x="4652775" y="5356299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TextBox 591"/>
            <p:cNvSpPr txBox="1"/>
            <p:nvPr/>
          </p:nvSpPr>
          <p:spPr>
            <a:xfrm>
              <a:off x="4728975" y="540023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93" name="Oval 592"/>
            <p:cNvSpPr/>
            <p:nvPr/>
          </p:nvSpPr>
          <p:spPr>
            <a:xfrm>
              <a:off x="5846575" y="5356299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5922775" y="540023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95" name="Oval 594"/>
            <p:cNvSpPr/>
            <p:nvPr/>
          </p:nvSpPr>
          <p:spPr>
            <a:xfrm>
              <a:off x="8234175" y="537748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TextBox 595"/>
            <p:cNvSpPr txBox="1"/>
            <p:nvPr/>
          </p:nvSpPr>
          <p:spPr>
            <a:xfrm>
              <a:off x="8234175" y="5421421"/>
              <a:ext cx="453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12</a:t>
              </a:r>
            </a:p>
          </p:txBody>
        </p:sp>
        <p:sp>
          <p:nvSpPr>
            <p:cNvPr id="597" name="Oval 596"/>
            <p:cNvSpPr/>
            <p:nvPr/>
          </p:nvSpPr>
          <p:spPr>
            <a:xfrm>
              <a:off x="7924389" y="61722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TextBox 597"/>
            <p:cNvSpPr txBox="1"/>
            <p:nvPr/>
          </p:nvSpPr>
          <p:spPr>
            <a:xfrm>
              <a:off x="7906740" y="6216134"/>
              <a:ext cx="49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11</a:t>
              </a:r>
            </a:p>
          </p:txBody>
        </p:sp>
        <p:cxnSp>
          <p:nvCxnSpPr>
            <p:cNvPr id="599" name="Straight Connector 598"/>
            <p:cNvCxnSpPr/>
            <p:nvPr/>
          </p:nvCxnSpPr>
          <p:spPr>
            <a:xfrm>
              <a:off x="6635555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flipH="1">
              <a:off x="8149659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>
              <a:off x="7852999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flipH="1">
              <a:off x="5464491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flipH="1">
              <a:off x="4886678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>
              <a:off x="5464491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5" name="Group 604"/>
            <p:cNvGrpSpPr/>
            <p:nvPr/>
          </p:nvGrpSpPr>
          <p:grpSpPr>
            <a:xfrm>
              <a:off x="6412612" y="3957237"/>
              <a:ext cx="457200" cy="457200"/>
              <a:chOff x="4648200" y="1676400"/>
              <a:chExt cx="457200" cy="457200"/>
            </a:xfrm>
          </p:grpSpPr>
          <p:sp>
            <p:nvSpPr>
              <p:cNvPr id="653" name="Oval 6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TextBox 65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606" name="Group 605"/>
            <p:cNvGrpSpPr/>
            <p:nvPr/>
          </p:nvGrpSpPr>
          <p:grpSpPr>
            <a:xfrm>
              <a:off x="5205224" y="4651162"/>
              <a:ext cx="457200" cy="457200"/>
              <a:chOff x="4648200" y="1676400"/>
              <a:chExt cx="457200" cy="457200"/>
            </a:xfrm>
          </p:grpSpPr>
          <p:sp>
            <p:nvSpPr>
              <p:cNvPr id="651" name="Oval 65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TextBox 65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607" name="Group 606"/>
            <p:cNvGrpSpPr/>
            <p:nvPr/>
          </p:nvGrpSpPr>
          <p:grpSpPr>
            <a:xfrm>
              <a:off x="7620000" y="4651162"/>
              <a:ext cx="465697" cy="457200"/>
              <a:chOff x="4648200" y="1676400"/>
              <a:chExt cx="465697" cy="457200"/>
            </a:xfrm>
          </p:grpSpPr>
          <p:sp>
            <p:nvSpPr>
              <p:cNvPr id="649" name="Oval 64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TextBox 649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608" name="Group 607"/>
            <p:cNvGrpSpPr/>
            <p:nvPr/>
          </p:nvGrpSpPr>
          <p:grpSpPr>
            <a:xfrm>
              <a:off x="4648200" y="5356299"/>
              <a:ext cx="457200" cy="457200"/>
              <a:chOff x="4648200" y="1676400"/>
              <a:chExt cx="457200" cy="457200"/>
            </a:xfrm>
          </p:grpSpPr>
          <p:sp>
            <p:nvSpPr>
              <p:cNvPr id="647" name="Oval 64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TextBox 64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609" name="Group 608"/>
            <p:cNvGrpSpPr/>
            <p:nvPr/>
          </p:nvGrpSpPr>
          <p:grpSpPr>
            <a:xfrm>
              <a:off x="5842000" y="5356299"/>
              <a:ext cx="457200" cy="457200"/>
              <a:chOff x="4648200" y="1676400"/>
              <a:chExt cx="457200" cy="457200"/>
            </a:xfrm>
          </p:grpSpPr>
          <p:sp>
            <p:nvSpPr>
              <p:cNvPr id="645" name="Oval 64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TextBox 645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610" name="Group 609"/>
            <p:cNvGrpSpPr/>
            <p:nvPr/>
          </p:nvGrpSpPr>
          <p:grpSpPr>
            <a:xfrm>
              <a:off x="8229600" y="5377487"/>
              <a:ext cx="457200" cy="457200"/>
              <a:chOff x="4648200" y="1676400"/>
              <a:chExt cx="457200" cy="457200"/>
            </a:xfrm>
          </p:grpSpPr>
          <p:sp>
            <p:nvSpPr>
              <p:cNvPr id="643" name="Oval 64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TextBox 643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611" name="Group 610"/>
            <p:cNvGrpSpPr/>
            <p:nvPr/>
          </p:nvGrpSpPr>
          <p:grpSpPr>
            <a:xfrm>
              <a:off x="7902165" y="6172200"/>
              <a:ext cx="499004" cy="457200"/>
              <a:chOff x="4630551" y="1676400"/>
              <a:chExt cx="499004" cy="457200"/>
            </a:xfrm>
          </p:grpSpPr>
          <p:sp>
            <p:nvSpPr>
              <p:cNvPr id="641" name="Oval 6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TextBox 641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sp>
          <p:nvSpPr>
            <p:cNvPr id="612" name="Oval 611"/>
            <p:cNvSpPr/>
            <p:nvPr/>
          </p:nvSpPr>
          <p:spPr>
            <a:xfrm>
              <a:off x="5500647" y="6176367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5576847" y="62203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4</a:t>
              </a:r>
            </a:p>
          </p:txBody>
        </p:sp>
        <p:cxnSp>
          <p:nvCxnSpPr>
            <p:cNvPr id="614" name="Straight Connector 613"/>
            <p:cNvCxnSpPr/>
            <p:nvPr/>
          </p:nvCxnSpPr>
          <p:spPr>
            <a:xfrm>
              <a:off x="6640130" y="4188412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8154234" y="5617887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>
              <a:off x="7857574" y="4910045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flipH="1">
              <a:off x="5469066" y="4134518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 flipH="1">
              <a:off x="4891253" y="4898867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>
              <a:off x="5469066" y="4932439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0" name="Group 619"/>
            <p:cNvGrpSpPr/>
            <p:nvPr/>
          </p:nvGrpSpPr>
          <p:grpSpPr>
            <a:xfrm>
              <a:off x="6417187" y="3957237"/>
              <a:ext cx="457200" cy="457200"/>
              <a:chOff x="4648200" y="1676400"/>
              <a:chExt cx="457200" cy="457200"/>
            </a:xfrm>
          </p:grpSpPr>
          <p:sp>
            <p:nvSpPr>
              <p:cNvPr id="639" name="Oval 6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TextBox 639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621" name="Group 620"/>
            <p:cNvGrpSpPr/>
            <p:nvPr/>
          </p:nvGrpSpPr>
          <p:grpSpPr>
            <a:xfrm>
              <a:off x="5209799" y="4651162"/>
              <a:ext cx="457200" cy="457200"/>
              <a:chOff x="4648200" y="1676400"/>
              <a:chExt cx="457200" cy="457200"/>
            </a:xfrm>
          </p:grpSpPr>
          <p:sp>
            <p:nvSpPr>
              <p:cNvPr id="637" name="Oval 6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TextBox 637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622" name="Group 621"/>
            <p:cNvGrpSpPr/>
            <p:nvPr/>
          </p:nvGrpSpPr>
          <p:grpSpPr>
            <a:xfrm>
              <a:off x="7624575" y="4651162"/>
              <a:ext cx="465697" cy="457200"/>
              <a:chOff x="4648200" y="1676400"/>
              <a:chExt cx="465697" cy="457200"/>
            </a:xfrm>
          </p:grpSpPr>
          <p:sp>
            <p:nvSpPr>
              <p:cNvPr id="635" name="Oval 6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TextBox 635"/>
              <p:cNvSpPr txBox="1"/>
              <p:nvPr/>
            </p:nvSpPr>
            <p:spPr>
              <a:xfrm>
                <a:off x="4648200" y="1720334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623" name="Group 622"/>
            <p:cNvGrpSpPr/>
            <p:nvPr/>
          </p:nvGrpSpPr>
          <p:grpSpPr>
            <a:xfrm>
              <a:off x="4652775" y="5356299"/>
              <a:ext cx="457200" cy="457200"/>
              <a:chOff x="4648200" y="1676400"/>
              <a:chExt cx="457200" cy="457200"/>
            </a:xfrm>
          </p:grpSpPr>
          <p:sp>
            <p:nvSpPr>
              <p:cNvPr id="633" name="Oval 63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TextBox 633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624" name="Group 623"/>
            <p:cNvGrpSpPr/>
            <p:nvPr/>
          </p:nvGrpSpPr>
          <p:grpSpPr>
            <a:xfrm>
              <a:off x="5846575" y="5356299"/>
              <a:ext cx="457200" cy="457200"/>
              <a:chOff x="4648200" y="1676400"/>
              <a:chExt cx="457200" cy="457200"/>
            </a:xfrm>
          </p:grpSpPr>
          <p:sp>
            <p:nvSpPr>
              <p:cNvPr id="631" name="Oval 63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TextBox 631"/>
              <p:cNvSpPr txBox="1"/>
              <p:nvPr/>
            </p:nvSpPr>
            <p:spPr>
              <a:xfrm>
                <a:off x="4724400" y="17203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8234175" y="5377487"/>
              <a:ext cx="457200" cy="457200"/>
              <a:chOff x="4648200" y="1676400"/>
              <a:chExt cx="457200" cy="4572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TextBox 629"/>
              <p:cNvSpPr txBox="1"/>
              <p:nvPr/>
            </p:nvSpPr>
            <p:spPr>
              <a:xfrm>
                <a:off x="4648200" y="1720334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7906740" y="6172200"/>
              <a:ext cx="499004" cy="457200"/>
              <a:chOff x="4630551" y="1676400"/>
              <a:chExt cx="499004" cy="457200"/>
            </a:xfrm>
          </p:grpSpPr>
          <p:sp>
            <p:nvSpPr>
              <p:cNvPr id="627" name="Oval 62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TextBox 627"/>
              <p:cNvSpPr txBox="1"/>
              <p:nvPr/>
            </p:nvSpPr>
            <p:spPr>
              <a:xfrm>
                <a:off x="4630551" y="17203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</p:grpSp>
      <p:grpSp>
        <p:nvGrpSpPr>
          <p:cNvPr id="655" name="Group 654"/>
          <p:cNvGrpSpPr/>
          <p:nvPr/>
        </p:nvGrpSpPr>
        <p:grpSpPr>
          <a:xfrm>
            <a:off x="6732075" y="3956926"/>
            <a:ext cx="1196423" cy="1862049"/>
            <a:chOff x="5817674" y="3956925"/>
            <a:chExt cx="1196423" cy="1862049"/>
          </a:xfrm>
        </p:grpSpPr>
        <p:grpSp>
          <p:nvGrpSpPr>
            <p:cNvPr id="656" name="Group 655"/>
            <p:cNvGrpSpPr/>
            <p:nvPr/>
          </p:nvGrpSpPr>
          <p:grpSpPr>
            <a:xfrm>
              <a:off x="5817674" y="4433419"/>
              <a:ext cx="1196423" cy="925540"/>
              <a:chOff x="5817674" y="4433419"/>
              <a:chExt cx="1196423" cy="925540"/>
            </a:xfrm>
          </p:grpSpPr>
          <p:cxnSp>
            <p:nvCxnSpPr>
              <p:cNvPr id="663" name="Straight Arrow Connector 662"/>
              <p:cNvCxnSpPr/>
              <p:nvPr/>
            </p:nvCxnSpPr>
            <p:spPr>
              <a:xfrm flipH="1">
                <a:off x="6163190" y="4433419"/>
                <a:ext cx="369009" cy="92554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TextBox 663"/>
              <p:cNvSpPr txBox="1"/>
              <p:nvPr/>
            </p:nvSpPr>
            <p:spPr>
              <a:xfrm>
                <a:off x="5817674" y="4729875"/>
                <a:ext cx="119642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Swap data</a:t>
                </a:r>
              </a:p>
            </p:txBody>
          </p:sp>
        </p:grpSp>
        <p:grpSp>
          <p:nvGrpSpPr>
            <p:cNvPr id="657" name="Group 656"/>
            <p:cNvGrpSpPr/>
            <p:nvPr/>
          </p:nvGrpSpPr>
          <p:grpSpPr>
            <a:xfrm>
              <a:off x="6417225" y="3956925"/>
              <a:ext cx="457200" cy="457200"/>
              <a:chOff x="6411750" y="3956925"/>
              <a:chExt cx="457200" cy="457200"/>
            </a:xfrm>
          </p:grpSpPr>
          <p:sp>
            <p:nvSpPr>
              <p:cNvPr id="661" name="Oval 660"/>
              <p:cNvSpPr/>
              <p:nvPr/>
            </p:nvSpPr>
            <p:spPr>
              <a:xfrm>
                <a:off x="6411750" y="3956925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TextBox 661"/>
              <p:cNvSpPr txBox="1"/>
              <p:nvPr/>
            </p:nvSpPr>
            <p:spPr>
              <a:xfrm>
                <a:off x="6487950" y="400085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658" name="Group 657"/>
            <p:cNvGrpSpPr/>
            <p:nvPr/>
          </p:nvGrpSpPr>
          <p:grpSpPr>
            <a:xfrm>
              <a:off x="5840025" y="5361774"/>
              <a:ext cx="457200" cy="457200"/>
              <a:chOff x="6411750" y="3956925"/>
              <a:chExt cx="457200" cy="457200"/>
            </a:xfrm>
          </p:grpSpPr>
          <p:sp>
            <p:nvSpPr>
              <p:cNvPr id="659" name="Oval 658"/>
              <p:cNvSpPr/>
              <p:nvPr/>
            </p:nvSpPr>
            <p:spPr>
              <a:xfrm>
                <a:off x="6411750" y="3956925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TextBox 659"/>
              <p:cNvSpPr txBox="1"/>
              <p:nvPr/>
            </p:nvSpPr>
            <p:spPr>
              <a:xfrm>
                <a:off x="6487950" y="400085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</p:grpSp>
      <p:grpSp>
        <p:nvGrpSpPr>
          <p:cNvPr id="855" name="Group 854"/>
          <p:cNvGrpSpPr/>
          <p:nvPr/>
        </p:nvGrpSpPr>
        <p:grpSpPr>
          <a:xfrm>
            <a:off x="5410200" y="3810000"/>
            <a:ext cx="4343400" cy="2971800"/>
            <a:chOff x="4495800" y="3810000"/>
            <a:chExt cx="4343400" cy="2971800"/>
          </a:xfrm>
        </p:grpSpPr>
        <p:sp>
          <p:nvSpPr>
            <p:cNvPr id="856" name="Rectangle 855"/>
            <p:cNvSpPr/>
            <p:nvPr/>
          </p:nvSpPr>
          <p:spPr>
            <a:xfrm>
              <a:off x="4495800" y="3810000"/>
              <a:ext cx="43434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7" name="Group 856"/>
            <p:cNvGrpSpPr/>
            <p:nvPr/>
          </p:nvGrpSpPr>
          <p:grpSpPr>
            <a:xfrm>
              <a:off x="4648200" y="3957237"/>
              <a:ext cx="4043175" cy="2672163"/>
              <a:chOff x="4648200" y="3957237"/>
              <a:chExt cx="4043175" cy="2672163"/>
            </a:xfrm>
          </p:grpSpPr>
          <p:cxnSp>
            <p:nvCxnSpPr>
              <p:cNvPr id="858" name="Straight Connector 857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" name="Oval 869"/>
              <p:cNvSpPr/>
              <p:nvPr/>
            </p:nvSpPr>
            <p:spPr>
              <a:xfrm>
                <a:off x="6412612" y="395723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TextBox 870"/>
              <p:cNvSpPr txBox="1"/>
              <p:nvPr/>
            </p:nvSpPr>
            <p:spPr>
              <a:xfrm>
                <a:off x="6488812" y="400117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5205224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TextBox 872"/>
              <p:cNvSpPr txBox="1"/>
              <p:nvPr/>
            </p:nvSpPr>
            <p:spPr>
              <a:xfrm>
                <a:off x="5281424" y="46950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7620000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TextBox 874"/>
              <p:cNvSpPr txBox="1"/>
              <p:nvPr/>
            </p:nvSpPr>
            <p:spPr>
              <a:xfrm>
                <a:off x="7620000" y="4695096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4648200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TextBox 876"/>
              <p:cNvSpPr txBox="1"/>
              <p:nvPr/>
            </p:nvSpPr>
            <p:spPr>
              <a:xfrm>
                <a:off x="4724400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5842000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TextBox 878"/>
              <p:cNvSpPr txBox="1"/>
              <p:nvPr/>
            </p:nvSpPr>
            <p:spPr>
              <a:xfrm>
                <a:off x="5918200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8229600" y="537748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TextBox 880"/>
              <p:cNvSpPr txBox="1"/>
              <p:nvPr/>
            </p:nvSpPr>
            <p:spPr>
              <a:xfrm>
                <a:off x="8229600" y="5421421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7919814" y="6172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TextBox 882"/>
              <p:cNvSpPr txBox="1"/>
              <p:nvPr/>
            </p:nvSpPr>
            <p:spPr>
              <a:xfrm>
                <a:off x="7902165" y="62161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6417187" y="395723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TextBox 884"/>
              <p:cNvSpPr txBox="1"/>
              <p:nvPr/>
            </p:nvSpPr>
            <p:spPr>
              <a:xfrm>
                <a:off x="6493387" y="4001171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5209799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TextBox 886"/>
              <p:cNvSpPr txBox="1"/>
              <p:nvPr/>
            </p:nvSpPr>
            <p:spPr>
              <a:xfrm>
                <a:off x="5285999" y="469509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7624575" y="4651162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TextBox 888"/>
              <p:cNvSpPr txBox="1"/>
              <p:nvPr/>
            </p:nvSpPr>
            <p:spPr>
              <a:xfrm>
                <a:off x="7624575" y="4695096"/>
                <a:ext cx="465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890" name="Oval 889"/>
              <p:cNvSpPr/>
              <p:nvPr/>
            </p:nvSpPr>
            <p:spPr>
              <a:xfrm>
                <a:off x="4652775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TextBox 890"/>
              <p:cNvSpPr txBox="1"/>
              <p:nvPr/>
            </p:nvSpPr>
            <p:spPr>
              <a:xfrm>
                <a:off x="4728975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5846575" y="535629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TextBox 892"/>
              <p:cNvSpPr txBox="1"/>
              <p:nvPr/>
            </p:nvSpPr>
            <p:spPr>
              <a:xfrm>
                <a:off x="5922775" y="5400233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8234175" y="5377487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TextBox 894"/>
              <p:cNvSpPr txBox="1"/>
              <p:nvPr/>
            </p:nvSpPr>
            <p:spPr>
              <a:xfrm>
                <a:off x="8234175" y="5421421"/>
                <a:ext cx="453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7924389" y="6172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TextBox 896"/>
              <p:cNvSpPr txBox="1"/>
              <p:nvPr/>
            </p:nvSpPr>
            <p:spPr>
              <a:xfrm>
                <a:off x="7906740" y="6216134"/>
                <a:ext cx="499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  <p:cxnSp>
            <p:nvCxnSpPr>
              <p:cNvPr id="898" name="Straight Connector 897"/>
              <p:cNvCxnSpPr/>
              <p:nvPr/>
            </p:nvCxnSpPr>
            <p:spPr>
              <a:xfrm>
                <a:off x="6635555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8149659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>
                <a:off x="7852999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flipH="1">
                <a:off x="5464491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flipH="1">
                <a:off x="4886678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>
                <a:off x="5464491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4" name="Group 903"/>
              <p:cNvGrpSpPr/>
              <p:nvPr/>
            </p:nvGrpSpPr>
            <p:grpSpPr>
              <a:xfrm>
                <a:off x="6412612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950" name="Oval 94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TextBox 950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905" name="Group 904"/>
              <p:cNvGrpSpPr/>
              <p:nvPr/>
            </p:nvGrpSpPr>
            <p:grpSpPr>
              <a:xfrm>
                <a:off x="5205224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948" name="Oval 94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TextBox 948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906" name="Group 905"/>
              <p:cNvGrpSpPr/>
              <p:nvPr/>
            </p:nvGrpSpPr>
            <p:grpSpPr>
              <a:xfrm>
                <a:off x="7620000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946" name="Oval 94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TextBox 946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907" name="Group 906"/>
              <p:cNvGrpSpPr/>
              <p:nvPr/>
            </p:nvGrpSpPr>
            <p:grpSpPr>
              <a:xfrm>
                <a:off x="46482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44" name="Oval 94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TextBox 944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2</a:t>
                  </a:r>
                </a:p>
              </p:txBody>
            </p:sp>
          </p:grpSp>
          <p:grpSp>
            <p:nvGrpSpPr>
              <p:cNvPr id="908" name="Group 907"/>
              <p:cNvGrpSpPr/>
              <p:nvPr/>
            </p:nvGrpSpPr>
            <p:grpSpPr>
              <a:xfrm>
                <a:off x="5842000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42" name="Oval 941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TextBox 942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909" name="Group 908"/>
              <p:cNvGrpSpPr/>
              <p:nvPr/>
            </p:nvGrpSpPr>
            <p:grpSpPr>
              <a:xfrm>
                <a:off x="8229600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940" name="Oval 93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TextBox 940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910" name="Group 909"/>
              <p:cNvGrpSpPr/>
              <p:nvPr/>
            </p:nvGrpSpPr>
            <p:grpSpPr>
              <a:xfrm>
                <a:off x="7902165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938" name="Oval 93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TextBox 938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  <p:cxnSp>
            <p:nvCxnSpPr>
              <p:cNvPr id="911" name="Straight Connector 910"/>
              <p:cNvCxnSpPr/>
              <p:nvPr/>
            </p:nvCxnSpPr>
            <p:spPr>
              <a:xfrm>
                <a:off x="6640130" y="4188412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flipH="1">
                <a:off x="8154234" y="5617887"/>
                <a:ext cx="327230" cy="7711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>
                <a:off x="7857574" y="4910045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flipH="1">
                <a:off x="5469066" y="4134518"/>
                <a:ext cx="1158141" cy="71024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flipH="1">
                <a:off x="4891253" y="4898867"/>
                <a:ext cx="532993" cy="7414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>
                <a:off x="5469066" y="4932439"/>
                <a:ext cx="579070" cy="68746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7" name="Group 916"/>
              <p:cNvGrpSpPr/>
              <p:nvPr/>
            </p:nvGrpSpPr>
            <p:grpSpPr>
              <a:xfrm>
                <a:off x="6417187" y="3957237"/>
                <a:ext cx="457200" cy="457200"/>
                <a:chOff x="4648200" y="1676400"/>
                <a:chExt cx="457200" cy="457200"/>
              </a:xfrm>
            </p:grpSpPr>
            <p:sp>
              <p:nvSpPr>
                <p:cNvPr id="936" name="Oval 93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TextBox 936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5</a:t>
                  </a:r>
                </a:p>
              </p:txBody>
            </p:sp>
          </p:grpSp>
          <p:grpSp>
            <p:nvGrpSpPr>
              <p:cNvPr id="918" name="Group 917"/>
              <p:cNvGrpSpPr/>
              <p:nvPr/>
            </p:nvGrpSpPr>
            <p:grpSpPr>
              <a:xfrm>
                <a:off x="5209799" y="4651162"/>
                <a:ext cx="457200" cy="457200"/>
                <a:chOff x="4648200" y="1676400"/>
                <a:chExt cx="457200" cy="457200"/>
              </a:xfrm>
            </p:grpSpPr>
            <p:sp>
              <p:nvSpPr>
                <p:cNvPr id="934" name="Oval 93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TextBox 934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3</a:t>
                  </a:r>
                </a:p>
              </p:txBody>
            </p:sp>
          </p:grpSp>
          <p:grpSp>
            <p:nvGrpSpPr>
              <p:cNvPr id="919" name="Group 918"/>
              <p:cNvGrpSpPr/>
              <p:nvPr/>
            </p:nvGrpSpPr>
            <p:grpSpPr>
              <a:xfrm>
                <a:off x="7624575" y="4651162"/>
                <a:ext cx="465697" cy="457200"/>
                <a:chOff x="4648200" y="1676400"/>
                <a:chExt cx="465697" cy="457200"/>
              </a:xfrm>
            </p:grpSpPr>
            <p:sp>
              <p:nvSpPr>
                <p:cNvPr id="932" name="Oval 931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TextBox 932"/>
                <p:cNvSpPr txBox="1"/>
                <p:nvPr/>
              </p:nvSpPr>
              <p:spPr>
                <a:xfrm>
                  <a:off x="4648200" y="1720334"/>
                  <a:ext cx="465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9</a:t>
                  </a:r>
                </a:p>
              </p:txBody>
            </p:sp>
          </p:grpSp>
          <p:grpSp>
            <p:nvGrpSpPr>
              <p:cNvPr id="920" name="Group 919"/>
              <p:cNvGrpSpPr/>
              <p:nvPr/>
            </p:nvGrpSpPr>
            <p:grpSpPr>
              <a:xfrm>
                <a:off x="46527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30" name="Oval 929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TextBox 930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</a:t>
                  </a:r>
                </a:p>
              </p:txBody>
            </p:sp>
          </p:grpSp>
          <p:grpSp>
            <p:nvGrpSpPr>
              <p:cNvPr id="921" name="Group 920"/>
              <p:cNvGrpSpPr/>
              <p:nvPr/>
            </p:nvGrpSpPr>
            <p:grpSpPr>
              <a:xfrm>
                <a:off x="5846575" y="5356299"/>
                <a:ext cx="457200" cy="457200"/>
                <a:chOff x="4648200" y="1676400"/>
                <a:chExt cx="457200" cy="457200"/>
              </a:xfrm>
            </p:grpSpPr>
            <p:sp>
              <p:nvSpPr>
                <p:cNvPr id="928" name="Oval 927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TextBox 928"/>
                <p:cNvSpPr txBox="1"/>
                <p:nvPr/>
              </p:nvSpPr>
              <p:spPr>
                <a:xfrm>
                  <a:off x="4724400" y="1720334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922" name="Group 921"/>
              <p:cNvGrpSpPr/>
              <p:nvPr/>
            </p:nvGrpSpPr>
            <p:grpSpPr>
              <a:xfrm>
                <a:off x="8234175" y="5377487"/>
                <a:ext cx="457200" cy="457200"/>
                <a:chOff x="4648200" y="1676400"/>
                <a:chExt cx="457200" cy="457200"/>
              </a:xfrm>
            </p:grpSpPr>
            <p:sp>
              <p:nvSpPr>
                <p:cNvPr id="926" name="Oval 925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TextBox 926"/>
                <p:cNvSpPr txBox="1"/>
                <p:nvPr/>
              </p:nvSpPr>
              <p:spPr>
                <a:xfrm>
                  <a:off x="4648200" y="1720334"/>
                  <a:ext cx="4537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12</a:t>
                  </a:r>
                </a:p>
              </p:txBody>
            </p:sp>
          </p:grpSp>
          <p:grpSp>
            <p:nvGrpSpPr>
              <p:cNvPr id="923" name="Group 922"/>
              <p:cNvGrpSpPr/>
              <p:nvPr/>
            </p:nvGrpSpPr>
            <p:grpSpPr>
              <a:xfrm>
                <a:off x="7906740" y="6172200"/>
                <a:ext cx="499004" cy="457200"/>
                <a:chOff x="4630551" y="1676400"/>
                <a:chExt cx="499004" cy="457200"/>
              </a:xfrm>
            </p:grpSpPr>
            <p:sp>
              <p:nvSpPr>
                <p:cNvPr id="924" name="Oval 923"/>
                <p:cNvSpPr/>
                <p:nvPr/>
              </p:nvSpPr>
              <p:spPr>
                <a:xfrm>
                  <a:off x="4648200" y="1676400"/>
                  <a:ext cx="457200" cy="457200"/>
                </a:xfrm>
                <a:prstGeom prst="ellipse">
                  <a:avLst/>
                </a:prstGeom>
                <a:solidFill>
                  <a:srgbClr val="FFFF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TextBox 924"/>
                <p:cNvSpPr txBox="1"/>
                <p:nvPr/>
              </p:nvSpPr>
              <p:spPr>
                <a:xfrm>
                  <a:off x="4630551" y="1720334"/>
                  <a:ext cx="4990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Consolas" panose="020B0609020204030204" pitchFamily="49" charset="0"/>
                    </a:rPr>
                    <a:t>11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92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3843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3844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29</a:t>
            </a:r>
          </a:p>
        </p:txBody>
      </p:sp>
      <p:grpSp>
        <p:nvGrpSpPr>
          <p:cNvPr id="163845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3922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3923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3846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3920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3921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3847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3918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3919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3848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3916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3917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3849" name="Group 132"/>
          <p:cNvGrpSpPr>
            <a:grpSpLocks/>
          </p:cNvGrpSpPr>
          <p:nvPr/>
        </p:nvGrpSpPr>
        <p:grpSpPr bwMode="auto">
          <a:xfrm>
            <a:off x="3910013" y="3284539"/>
            <a:ext cx="1323577" cy="369887"/>
            <a:chOff x="7394096" y="4142433"/>
            <a:chExt cx="1323368" cy="369332"/>
          </a:xfrm>
        </p:grpSpPr>
        <p:sp>
          <p:nvSpPr>
            <p:cNvPr id="163914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3915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076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134" name="Straight Connector 133"/>
          <p:cNvCxnSpPr>
            <a:stCxn id="163842" idx="1"/>
            <a:endCxn id="163843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3842" idx="3"/>
            <a:endCxn id="163844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3916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3917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3915" idx="0"/>
          </p:cNvCxnSpPr>
          <p:nvPr/>
        </p:nvCxnSpPr>
        <p:spPr>
          <a:xfrm flipH="1" flipV="1">
            <a:off x="4727576" y="3114676"/>
            <a:ext cx="285440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3922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3923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3920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3921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3918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3919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4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66</a:t>
            </a:r>
          </a:p>
        </p:txBody>
      </p:sp>
      <p:cxnSp>
        <p:nvCxnSpPr>
          <p:cNvPr id="7" name="Straight Connector 6"/>
          <p:cNvCxnSpPr>
            <a:stCxn id="163904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07" name="Group 11"/>
          <p:cNvGrpSpPr>
            <a:grpSpLocks/>
          </p:cNvGrpSpPr>
          <p:nvPr/>
        </p:nvGrpSpPr>
        <p:grpSpPr bwMode="auto">
          <a:xfrm>
            <a:off x="8941715" y="5294313"/>
            <a:ext cx="430887" cy="1128590"/>
            <a:chOff x="7225526" y="5307679"/>
            <a:chExt cx="431562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6" y="5726636"/>
              <a:ext cx="431562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8" y="5307679"/>
              <a:ext cx="1132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08" name="Group 92"/>
          <p:cNvGrpSpPr>
            <a:grpSpLocks/>
          </p:cNvGrpSpPr>
          <p:nvPr/>
        </p:nvGrpSpPr>
        <p:grpSpPr bwMode="auto">
          <a:xfrm>
            <a:off x="5060278" y="5307014"/>
            <a:ext cx="430887" cy="1252020"/>
            <a:chOff x="7225526" y="5307679"/>
            <a:chExt cx="431562" cy="1251241"/>
          </a:xfrm>
        </p:grpSpPr>
        <p:sp>
          <p:nvSpPr>
            <p:cNvPr id="96" name="TextBox 95"/>
            <p:cNvSpPr txBox="1"/>
            <p:nvPr/>
          </p:nvSpPr>
          <p:spPr>
            <a:xfrm>
              <a:off x="7225526" y="5726518"/>
              <a:ext cx="431562" cy="83240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308" y="5307679"/>
              <a:ext cx="1132" cy="41883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5275722" y="5713413"/>
            <a:ext cx="3881437" cy="1270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4568472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4867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4868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29</a:t>
            </a:r>
          </a:p>
        </p:txBody>
      </p:sp>
      <p:grpSp>
        <p:nvGrpSpPr>
          <p:cNvPr id="164869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4945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4946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4870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4943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4944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4871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4941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4942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4872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4939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4940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4873" name="Group 132"/>
          <p:cNvGrpSpPr>
            <a:grpSpLocks/>
          </p:cNvGrpSpPr>
          <p:nvPr/>
        </p:nvGrpSpPr>
        <p:grpSpPr bwMode="auto">
          <a:xfrm>
            <a:off x="3910013" y="3284539"/>
            <a:ext cx="1323577" cy="369887"/>
            <a:chOff x="7394096" y="4142433"/>
            <a:chExt cx="1323368" cy="369332"/>
          </a:xfrm>
        </p:grpSpPr>
        <p:sp>
          <p:nvSpPr>
            <p:cNvPr id="164937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4938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076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134" name="Straight Connector 133"/>
          <p:cNvCxnSpPr>
            <a:stCxn id="164866" idx="1"/>
            <a:endCxn id="164867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4866" idx="3"/>
            <a:endCxn id="164868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4939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4940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4938" idx="0"/>
          </p:cNvCxnSpPr>
          <p:nvPr/>
        </p:nvCxnSpPr>
        <p:spPr>
          <a:xfrm flipH="1" flipV="1">
            <a:off x="4727576" y="3114676"/>
            <a:ext cx="285440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4945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4946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4943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4944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4941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4942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928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64928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931" name="Group 11"/>
          <p:cNvGrpSpPr>
            <a:grpSpLocks/>
          </p:cNvGrpSpPr>
          <p:nvPr/>
        </p:nvGrpSpPr>
        <p:grpSpPr bwMode="auto">
          <a:xfrm>
            <a:off x="5131715" y="5292725"/>
            <a:ext cx="430887" cy="1128590"/>
            <a:chOff x="7225526" y="5307679"/>
            <a:chExt cx="431562" cy="1128205"/>
          </a:xfrm>
        </p:grpSpPr>
        <p:sp>
          <p:nvSpPr>
            <p:cNvPr id="85" name="TextBox 84"/>
            <p:cNvSpPr txBox="1"/>
            <p:nvPr/>
          </p:nvSpPr>
          <p:spPr>
            <a:xfrm>
              <a:off x="7225526" y="5726636"/>
              <a:ext cx="431562" cy="70924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8" y="5307679"/>
              <a:ext cx="1132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932" name="Group 92"/>
          <p:cNvGrpSpPr>
            <a:grpSpLocks/>
          </p:cNvGrpSpPr>
          <p:nvPr/>
        </p:nvGrpSpPr>
        <p:grpSpPr bwMode="auto">
          <a:xfrm>
            <a:off x="4798340" y="5307016"/>
            <a:ext cx="430887" cy="1237732"/>
            <a:chOff x="7225526" y="5322261"/>
            <a:chExt cx="431562" cy="1236658"/>
          </a:xfrm>
        </p:grpSpPr>
        <p:sp>
          <p:nvSpPr>
            <p:cNvPr id="96" name="TextBox 95"/>
            <p:cNvSpPr txBox="1"/>
            <p:nvPr/>
          </p:nvSpPr>
          <p:spPr>
            <a:xfrm>
              <a:off x="7225526" y="5726722"/>
              <a:ext cx="431562" cy="832197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308" y="5322261"/>
              <a:ext cx="215780" cy="40446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2819061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5891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5892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29</a:t>
            </a:r>
          </a:p>
        </p:txBody>
      </p:sp>
      <p:grpSp>
        <p:nvGrpSpPr>
          <p:cNvPr id="165893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5970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5971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5894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5968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5969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5895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5966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5967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5896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5964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5965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5897" name="Group 132"/>
          <p:cNvGrpSpPr>
            <a:grpSpLocks/>
          </p:cNvGrpSpPr>
          <p:nvPr/>
        </p:nvGrpSpPr>
        <p:grpSpPr bwMode="auto">
          <a:xfrm>
            <a:off x="3910013" y="3284539"/>
            <a:ext cx="1323577" cy="369887"/>
            <a:chOff x="7394096" y="4142433"/>
            <a:chExt cx="1323368" cy="369332"/>
          </a:xfrm>
        </p:grpSpPr>
        <p:sp>
          <p:nvSpPr>
            <p:cNvPr id="165962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5963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076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134" name="Straight Connector 133"/>
          <p:cNvCxnSpPr>
            <a:stCxn id="165890" idx="1"/>
            <a:endCxn id="165891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5890" idx="3"/>
            <a:endCxn id="165892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5964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5965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5963" idx="0"/>
          </p:cNvCxnSpPr>
          <p:nvPr/>
        </p:nvCxnSpPr>
        <p:spPr>
          <a:xfrm flipH="1" flipV="1">
            <a:off x="4727576" y="3114676"/>
            <a:ext cx="285440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5970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5971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5968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5969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5966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5967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52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65952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955" name="Group 11"/>
          <p:cNvGrpSpPr>
            <a:grpSpLocks/>
          </p:cNvGrpSpPr>
          <p:nvPr/>
        </p:nvGrpSpPr>
        <p:grpSpPr bwMode="auto">
          <a:xfrm>
            <a:off x="5131715" y="5307013"/>
            <a:ext cx="430887" cy="1128590"/>
            <a:chOff x="7225525" y="5307679"/>
            <a:chExt cx="431563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5" y="5726636"/>
              <a:ext cx="431563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7" y="5307679"/>
              <a:ext cx="1133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956" name="Group 92"/>
          <p:cNvGrpSpPr>
            <a:grpSpLocks/>
          </p:cNvGrpSpPr>
          <p:nvPr/>
        </p:nvGrpSpPr>
        <p:grpSpPr bwMode="auto">
          <a:xfrm>
            <a:off x="2939378" y="5295899"/>
            <a:ext cx="430887" cy="1252020"/>
            <a:chOff x="7225526" y="5307679"/>
            <a:chExt cx="431562" cy="1252829"/>
          </a:xfrm>
        </p:grpSpPr>
        <p:sp>
          <p:nvSpPr>
            <p:cNvPr id="96" name="TextBox 95"/>
            <p:cNvSpPr txBox="1"/>
            <p:nvPr/>
          </p:nvSpPr>
          <p:spPr>
            <a:xfrm>
              <a:off x="7225526" y="5727050"/>
              <a:ext cx="431562" cy="83345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308" y="5307679"/>
              <a:ext cx="1132" cy="41937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>
            <a:off x="3154822" y="5714999"/>
            <a:ext cx="2192337" cy="111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3078370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5891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5892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29</a:t>
            </a:r>
          </a:p>
        </p:txBody>
      </p:sp>
      <p:grpSp>
        <p:nvGrpSpPr>
          <p:cNvPr id="165893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5970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5971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5894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5968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5969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5895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5966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5967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5896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5964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5965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5897" name="Group 132"/>
          <p:cNvGrpSpPr>
            <a:grpSpLocks/>
          </p:cNvGrpSpPr>
          <p:nvPr/>
        </p:nvGrpSpPr>
        <p:grpSpPr bwMode="auto">
          <a:xfrm>
            <a:off x="3910013" y="3284539"/>
            <a:ext cx="1323577" cy="369887"/>
            <a:chOff x="7394096" y="4142433"/>
            <a:chExt cx="1323368" cy="369332"/>
          </a:xfrm>
        </p:grpSpPr>
        <p:sp>
          <p:nvSpPr>
            <p:cNvPr id="165962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5963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076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134" name="Straight Connector 133"/>
          <p:cNvCxnSpPr>
            <a:stCxn id="165890" idx="1"/>
            <a:endCxn id="165891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5890" idx="3"/>
            <a:endCxn id="165892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5964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5965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5963" idx="0"/>
          </p:cNvCxnSpPr>
          <p:nvPr/>
        </p:nvCxnSpPr>
        <p:spPr>
          <a:xfrm flipH="1" flipV="1">
            <a:off x="4727576" y="3114676"/>
            <a:ext cx="285440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5970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5971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5968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5969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5966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5967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52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65952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955" name="Group 11"/>
          <p:cNvGrpSpPr>
            <a:grpSpLocks/>
          </p:cNvGrpSpPr>
          <p:nvPr/>
        </p:nvGrpSpPr>
        <p:grpSpPr bwMode="auto">
          <a:xfrm>
            <a:off x="5131715" y="5307013"/>
            <a:ext cx="430887" cy="1128590"/>
            <a:chOff x="7225525" y="5307679"/>
            <a:chExt cx="431563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5" y="5726636"/>
              <a:ext cx="431563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7" y="5307679"/>
              <a:ext cx="1133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956" name="Group 92"/>
          <p:cNvGrpSpPr>
            <a:grpSpLocks/>
          </p:cNvGrpSpPr>
          <p:nvPr/>
        </p:nvGrpSpPr>
        <p:grpSpPr bwMode="auto">
          <a:xfrm>
            <a:off x="2939378" y="5295899"/>
            <a:ext cx="430887" cy="1252020"/>
            <a:chOff x="7225526" y="5307679"/>
            <a:chExt cx="431562" cy="1252829"/>
          </a:xfrm>
        </p:grpSpPr>
        <p:sp>
          <p:nvSpPr>
            <p:cNvPr id="96" name="TextBox 95"/>
            <p:cNvSpPr txBox="1"/>
            <p:nvPr/>
          </p:nvSpPr>
          <p:spPr>
            <a:xfrm>
              <a:off x="7225526" y="5727050"/>
              <a:ext cx="431562" cy="83345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308" y="5307679"/>
              <a:ext cx="1132" cy="41937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>
            <a:off x="3154822" y="5714999"/>
            <a:ext cx="2192337" cy="111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2450257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7939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7940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67941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8018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8019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7942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8016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8017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7943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8014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8015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7944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8012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8013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7945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68010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8011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29</a:t>
              </a:r>
            </a:p>
          </p:txBody>
        </p:sp>
      </p:grpSp>
      <p:cxnSp>
        <p:nvCxnSpPr>
          <p:cNvPr id="134" name="Straight Connector 133"/>
          <p:cNvCxnSpPr>
            <a:stCxn id="167938" idx="1"/>
            <a:endCxn id="167939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7938" idx="3"/>
            <a:endCxn id="167940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8012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8013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8011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8018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8019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8016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8017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8014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8015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000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68000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pSp>
        <p:nvGrpSpPr>
          <p:cNvPr id="87" name="Group 11"/>
          <p:cNvGrpSpPr>
            <a:grpSpLocks/>
          </p:cNvGrpSpPr>
          <p:nvPr/>
        </p:nvGrpSpPr>
        <p:grpSpPr bwMode="auto">
          <a:xfrm>
            <a:off x="5131715" y="5307013"/>
            <a:ext cx="430887" cy="1128590"/>
            <a:chOff x="7225525" y="5307679"/>
            <a:chExt cx="431563" cy="1128206"/>
          </a:xfrm>
        </p:grpSpPr>
        <p:sp>
          <p:nvSpPr>
            <p:cNvPr id="88" name="TextBox 87"/>
            <p:cNvSpPr txBox="1"/>
            <p:nvPr/>
          </p:nvSpPr>
          <p:spPr>
            <a:xfrm>
              <a:off x="7225525" y="5726636"/>
              <a:ext cx="431563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89" name="Straight Arrow Connector 88"/>
            <p:cNvCxnSpPr>
              <a:stCxn id="88" idx="0"/>
            </p:cNvCxnSpPr>
            <p:nvPr/>
          </p:nvCxnSpPr>
          <p:spPr>
            <a:xfrm flipV="1">
              <a:off x="7441307" y="5307679"/>
              <a:ext cx="1133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92"/>
          <p:cNvGrpSpPr>
            <a:grpSpLocks/>
          </p:cNvGrpSpPr>
          <p:nvPr/>
        </p:nvGrpSpPr>
        <p:grpSpPr bwMode="auto">
          <a:xfrm>
            <a:off x="2939378" y="5295899"/>
            <a:ext cx="430887" cy="1252020"/>
            <a:chOff x="7225526" y="5307679"/>
            <a:chExt cx="431562" cy="1252829"/>
          </a:xfrm>
        </p:grpSpPr>
        <p:sp>
          <p:nvSpPr>
            <p:cNvPr id="91" name="TextBox 90"/>
            <p:cNvSpPr txBox="1"/>
            <p:nvPr/>
          </p:nvSpPr>
          <p:spPr>
            <a:xfrm>
              <a:off x="7225526" y="5727050"/>
              <a:ext cx="431562" cy="83345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V="1">
              <a:off x="7441308" y="5307679"/>
              <a:ext cx="1132" cy="41937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>
            <a:stCxn id="91" idx="0"/>
            <a:endCxn id="88" idx="0"/>
          </p:cNvCxnSpPr>
          <p:nvPr/>
        </p:nvCxnSpPr>
        <p:spPr>
          <a:xfrm>
            <a:off x="3154822" y="5714999"/>
            <a:ext cx="2192337" cy="111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3858989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8963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8964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68965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69041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69042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8966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69039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69040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8967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69037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69038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8968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69035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69036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8969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69033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69034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134" name="Straight Connector 133"/>
          <p:cNvCxnSpPr>
            <a:stCxn id="168962" idx="1"/>
            <a:endCxn id="168963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8962" idx="3"/>
            <a:endCxn id="168964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9035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9036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9034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9041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9042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9039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9040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9037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9038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24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69024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027" name="Group 11"/>
          <p:cNvGrpSpPr>
            <a:grpSpLocks/>
          </p:cNvGrpSpPr>
          <p:nvPr/>
        </p:nvGrpSpPr>
        <p:grpSpPr bwMode="auto">
          <a:xfrm>
            <a:off x="2939378" y="5307013"/>
            <a:ext cx="430887" cy="1128590"/>
            <a:chOff x="7225526" y="5307679"/>
            <a:chExt cx="431562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6" y="5726636"/>
              <a:ext cx="431562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8" y="5307679"/>
              <a:ext cx="1132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028" name="Group 92"/>
          <p:cNvGrpSpPr>
            <a:grpSpLocks/>
          </p:cNvGrpSpPr>
          <p:nvPr/>
        </p:nvGrpSpPr>
        <p:grpSpPr bwMode="auto">
          <a:xfrm>
            <a:off x="2564729" y="5307013"/>
            <a:ext cx="572174" cy="1239320"/>
            <a:chOff x="7225527" y="5319510"/>
            <a:chExt cx="572340" cy="1239410"/>
          </a:xfrm>
        </p:grpSpPr>
        <p:sp>
          <p:nvSpPr>
            <p:cNvPr id="96" name="TextBox 95"/>
            <p:cNvSpPr txBox="1"/>
            <p:nvPr/>
          </p:nvSpPr>
          <p:spPr>
            <a:xfrm>
              <a:off x="7225527" y="5725940"/>
              <a:ext cx="431012" cy="832980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034" y="5319510"/>
              <a:ext cx="356833" cy="40643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7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1882026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9987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9988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69989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7006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7006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9990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7006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7006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9991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7006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7006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9992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7006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7006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9993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7005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7005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134" name="Straight Connector 133"/>
          <p:cNvCxnSpPr>
            <a:stCxn id="169986" idx="1"/>
            <a:endCxn id="169987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9986" idx="3"/>
            <a:endCxn id="169988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0060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0061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0059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0066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0067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0064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0065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0062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0063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48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70048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051" name="Group 11"/>
          <p:cNvGrpSpPr>
            <a:grpSpLocks/>
          </p:cNvGrpSpPr>
          <p:nvPr/>
        </p:nvGrpSpPr>
        <p:grpSpPr bwMode="auto">
          <a:xfrm>
            <a:off x="2939378" y="5310188"/>
            <a:ext cx="430887" cy="1128590"/>
            <a:chOff x="7225526" y="5307679"/>
            <a:chExt cx="431562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6" y="5726636"/>
              <a:ext cx="431562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8" y="5307679"/>
              <a:ext cx="1132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052" name="Group 92"/>
          <p:cNvGrpSpPr>
            <a:grpSpLocks/>
          </p:cNvGrpSpPr>
          <p:nvPr/>
        </p:nvGrpSpPr>
        <p:grpSpPr bwMode="auto">
          <a:xfrm>
            <a:off x="1872576" y="5310187"/>
            <a:ext cx="430887" cy="1252020"/>
            <a:chOff x="7227112" y="5307679"/>
            <a:chExt cx="429976" cy="1252829"/>
          </a:xfrm>
        </p:grpSpPr>
        <p:sp>
          <p:nvSpPr>
            <p:cNvPr id="96" name="TextBox 95"/>
            <p:cNvSpPr txBox="1"/>
            <p:nvPr/>
          </p:nvSpPr>
          <p:spPr>
            <a:xfrm>
              <a:off x="7227112" y="5727050"/>
              <a:ext cx="429976" cy="83345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H="1" flipV="1">
              <a:off x="7441645" y="5307679"/>
              <a:ext cx="455" cy="41937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>
            <a:off x="2088020" y="5729287"/>
            <a:ext cx="1066802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30644170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9987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9988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69989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7006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7006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9990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7006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7006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9991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7006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7006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9992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7006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7006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9993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7005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7005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134" name="Straight Connector 133"/>
          <p:cNvCxnSpPr>
            <a:stCxn id="169986" idx="1"/>
            <a:endCxn id="169987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9986" idx="3"/>
            <a:endCxn id="169988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0060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0061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0059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0066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0067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0064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0065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0062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0063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48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70048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051" name="Group 11"/>
          <p:cNvGrpSpPr>
            <a:grpSpLocks/>
          </p:cNvGrpSpPr>
          <p:nvPr/>
        </p:nvGrpSpPr>
        <p:grpSpPr bwMode="auto">
          <a:xfrm>
            <a:off x="2939378" y="5310188"/>
            <a:ext cx="430887" cy="1128590"/>
            <a:chOff x="7225526" y="5307679"/>
            <a:chExt cx="431562" cy="1128206"/>
          </a:xfrm>
        </p:grpSpPr>
        <p:sp>
          <p:nvSpPr>
            <p:cNvPr id="85" name="TextBox 84"/>
            <p:cNvSpPr txBox="1"/>
            <p:nvPr/>
          </p:nvSpPr>
          <p:spPr>
            <a:xfrm>
              <a:off x="7225526" y="5726636"/>
              <a:ext cx="431562" cy="70924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1308" y="5307679"/>
              <a:ext cx="1132" cy="4189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052" name="Group 92"/>
          <p:cNvGrpSpPr>
            <a:grpSpLocks/>
          </p:cNvGrpSpPr>
          <p:nvPr/>
        </p:nvGrpSpPr>
        <p:grpSpPr bwMode="auto">
          <a:xfrm>
            <a:off x="1872576" y="5310187"/>
            <a:ext cx="430887" cy="1252020"/>
            <a:chOff x="7227112" y="5307679"/>
            <a:chExt cx="429976" cy="1252829"/>
          </a:xfrm>
        </p:grpSpPr>
        <p:sp>
          <p:nvSpPr>
            <p:cNvPr id="96" name="TextBox 95"/>
            <p:cNvSpPr txBox="1"/>
            <p:nvPr/>
          </p:nvSpPr>
          <p:spPr>
            <a:xfrm>
              <a:off x="7227112" y="5727050"/>
              <a:ext cx="429976" cy="83345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H="1" flipV="1">
              <a:off x="7441645" y="5307679"/>
              <a:ext cx="455" cy="41937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>
            <a:off x="2088020" y="5729287"/>
            <a:ext cx="1066802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3493523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9987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9988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grpSp>
        <p:nvGrpSpPr>
          <p:cNvPr id="169989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7006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7006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9990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7006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7006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9991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7006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7006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9992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7006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7006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9993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7005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7005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134" name="Straight Connector 133"/>
          <p:cNvCxnSpPr>
            <a:stCxn id="169986" idx="1"/>
            <a:endCxn id="169987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9986" idx="3"/>
            <a:endCxn id="169988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0060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0061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0059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0066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0067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0064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0065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0062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0063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48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70048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into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4536896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778500" y="1437717"/>
            <a:ext cx="4127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Insert the new element at the end of the vector.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child = vector.size() – 1.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Set parent = (child – 1) / 2.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(parent &gt;= 0 AND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table[parent] &gt; table[child])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and table[child].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child = parent.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Set parent = (child - 1) / 2.</a:t>
            </a:r>
          </a:p>
        </p:txBody>
      </p:sp>
    </p:spTree>
    <p:extLst>
      <p:ext uri="{BB962C8B-B14F-4D97-AF65-F5344CB8AC3E}">
        <p14:creationId xmlns:p14="http://schemas.microsoft.com/office/powerpoint/2010/main" val="2265102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Content Placeholder 2"/>
          <p:cNvSpPr>
            <a:spLocks noGrp="1"/>
          </p:cNvSpPr>
          <p:nvPr>
            <p:ph sz="quarter" idx="1"/>
          </p:nvPr>
        </p:nvSpPr>
        <p:spPr>
          <a:xfrm>
            <a:off x="1527175" y="1447800"/>
            <a:ext cx="8153400" cy="4876800"/>
          </a:xfrm>
        </p:spPr>
        <p:txBody>
          <a:bodyPr/>
          <a:lstStyle/>
          <a:p>
            <a:pPr marL="395288" indent="-3952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395288" indent="-395288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395288" indent="-395288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395288" indent="-395288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95288" indent="-395288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395288" indent="-395288">
              <a:spcBef>
                <a:spcPts val="0"/>
              </a:spcBef>
              <a:buSzPct val="100000"/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395288" indent="-395288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</p:spTree>
    <p:extLst>
      <p:ext uri="{BB962C8B-B14F-4D97-AF65-F5344CB8AC3E}">
        <p14:creationId xmlns:p14="http://schemas.microsoft.com/office/powerpoint/2010/main" val="185161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157" y="152400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>
                <a:latin typeface="Comic Sans MS" panose="030F0702030302020204" pitchFamily="66" charset="0"/>
              </a:rPr>
              <a:t>Delete node 8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77940" y="3853298"/>
            <a:ext cx="3276600" cy="2585326"/>
            <a:chOff x="1897101" y="4038599"/>
            <a:chExt cx="3208302" cy="250912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63162" y="4204341"/>
              <a:ext cx="861993" cy="5092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03279" y="5182999"/>
              <a:ext cx="236363" cy="5990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261659" y="5783148"/>
              <a:ext cx="246022" cy="5846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839233" y="4697646"/>
              <a:ext cx="396701" cy="531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19534" y="5822522"/>
              <a:ext cx="180755" cy="5452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490095" y="5229202"/>
              <a:ext cx="243554" cy="552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69294" y="4721715"/>
              <a:ext cx="430996" cy="4928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460582" y="5795424"/>
              <a:ext cx="246022" cy="5846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491551" y="4165701"/>
              <a:ext cx="861993" cy="5092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61490" y="4713701"/>
              <a:ext cx="396701" cy="531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18458" y="5834797"/>
              <a:ext cx="180755" cy="5452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688820" y="5211643"/>
              <a:ext cx="238398" cy="5788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91551" y="4737770"/>
              <a:ext cx="430996" cy="4928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3152157" y="4038599"/>
              <a:ext cx="429245" cy="327789"/>
              <a:chOff x="4587637" y="1676400"/>
              <a:chExt cx="576716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87637" y="1720333"/>
                <a:ext cx="576716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40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298581" y="4536109"/>
              <a:ext cx="340289" cy="327789"/>
              <a:chOff x="4648200" y="1676400"/>
              <a:chExt cx="4572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724400" y="1720333"/>
                <a:ext cx="304800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077839" y="4536108"/>
              <a:ext cx="373705" cy="327789"/>
              <a:chOff x="4623964" y="1676400"/>
              <a:chExt cx="502095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623964" y="1720333"/>
                <a:ext cx="502095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766384" y="5041656"/>
              <a:ext cx="353431" cy="327789"/>
              <a:chOff x="4639947" y="1676400"/>
              <a:chExt cx="474857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639947" y="1720333"/>
                <a:ext cx="474857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34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39000" y="5041655"/>
              <a:ext cx="382066" cy="327789"/>
              <a:chOff x="4618560" y="1676400"/>
              <a:chExt cx="51333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618560" y="1720333"/>
                <a:ext cx="513330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42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16237" y="5056846"/>
              <a:ext cx="388485" cy="327789"/>
              <a:chOff x="4603379" y="1676400"/>
              <a:chExt cx="521954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03379" y="1720333"/>
                <a:ext cx="521954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55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79737" y="6219935"/>
              <a:ext cx="369448" cy="327789"/>
              <a:chOff x="4633824" y="1676400"/>
              <a:chExt cx="496377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33824" y="1720333"/>
                <a:ext cx="496377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706604" y="6219935"/>
              <a:ext cx="370210" cy="327789"/>
              <a:chOff x="4608001" y="1676400"/>
              <a:chExt cx="497401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08001" y="1720333"/>
                <a:ext cx="497401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91546" y="6219936"/>
              <a:ext cx="359999" cy="327789"/>
              <a:chOff x="4639367" y="1676400"/>
              <a:chExt cx="483681" cy="457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39367" y="1720333"/>
                <a:ext cx="483681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47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516240" y="6219935"/>
              <a:ext cx="371249" cy="327789"/>
              <a:chOff x="4610621" y="1676400"/>
              <a:chExt cx="498795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10621" y="1720333"/>
                <a:ext cx="498795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49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05887" y="5626616"/>
              <a:ext cx="371404" cy="327789"/>
              <a:chOff x="4630551" y="1676400"/>
              <a:chExt cx="499004" cy="4572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630551" y="1720333"/>
                <a:ext cx="499004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48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44258" y="5626615"/>
              <a:ext cx="361145" cy="327789"/>
              <a:chOff x="4620179" y="1676400"/>
              <a:chExt cx="485221" cy="457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620179" y="1720333"/>
                <a:ext cx="485221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75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503213" y="5626615"/>
              <a:ext cx="396000" cy="327789"/>
              <a:chOff x="4605929" y="1676400"/>
              <a:chExt cx="532051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605929" y="1720333"/>
                <a:ext cx="532051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897101" y="5041656"/>
              <a:ext cx="340289" cy="327789"/>
              <a:chOff x="4648200" y="1676400"/>
              <a:chExt cx="457200" cy="457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724400" y="1720333"/>
                <a:ext cx="304800" cy="38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468670" y="3423955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>
                <a:latin typeface="Comic Sans MS" panose="030F0702030302020204" pitchFamily="66" charset="0"/>
              </a:rPr>
              <a:t>Delete node 40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366779" y="323664"/>
            <a:ext cx="3239418" cy="2224056"/>
            <a:chOff x="4144885" y="660709"/>
            <a:chExt cx="3239418" cy="222405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196791" y="853117"/>
              <a:ext cx="948394" cy="591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15300" y="2007879"/>
              <a:ext cx="422101" cy="6866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4346026" y="2036624"/>
              <a:ext cx="407654" cy="6290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237815" y="808261"/>
              <a:ext cx="948394" cy="591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764648" y="1444433"/>
              <a:ext cx="436464" cy="6170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298056" y="2022493"/>
              <a:ext cx="419095" cy="6259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237815" y="1472375"/>
              <a:ext cx="474197" cy="5721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6014225" y="660709"/>
              <a:ext cx="374398" cy="380530"/>
              <a:chOff x="4648200" y="1676400"/>
              <a:chExt cx="457200" cy="45720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025503" y="1238267"/>
              <a:ext cx="374398" cy="380530"/>
              <a:chOff x="4648200" y="1676400"/>
              <a:chExt cx="457200" cy="4572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002947" y="1238267"/>
              <a:ext cx="381356" cy="380530"/>
              <a:chOff x="4648200" y="1676400"/>
              <a:chExt cx="465697" cy="45720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648200" y="1720335"/>
                <a:ext cx="465697" cy="36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569360" y="1825156"/>
              <a:ext cx="374398" cy="380530"/>
              <a:chOff x="4648200" y="1676400"/>
              <a:chExt cx="457200" cy="4572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546954" y="1825156"/>
              <a:ext cx="374398" cy="380530"/>
              <a:chOff x="4648200" y="1676400"/>
              <a:chExt cx="457200" cy="4572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144885" y="2504234"/>
              <a:ext cx="374398" cy="380530"/>
              <a:chOff x="4454306" y="1676400"/>
              <a:chExt cx="457200" cy="4572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4454306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537192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105400" y="2504235"/>
              <a:ext cx="374398" cy="380530"/>
              <a:chOff x="4648200" y="1676400"/>
              <a:chExt cx="457200" cy="4572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950202" y="2504235"/>
              <a:ext cx="374398" cy="380530"/>
              <a:chOff x="4648200" y="1676400"/>
              <a:chExt cx="457200" cy="4572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724400" y="1720335"/>
                <a:ext cx="304800" cy="36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</p:grpSp>
      <p:cxnSp>
        <p:nvCxnSpPr>
          <p:cNvPr id="96" name="Straight Connector 95"/>
          <p:cNvCxnSpPr/>
          <p:nvPr/>
        </p:nvCxnSpPr>
        <p:spPr>
          <a:xfrm>
            <a:off x="8747157" y="4062450"/>
            <a:ext cx="880343" cy="524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9664781" y="5689203"/>
            <a:ext cx="251259" cy="60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9233362" y="4570737"/>
            <a:ext cx="405146" cy="5476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928146" y="5729774"/>
            <a:ext cx="184603" cy="561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9898080" y="5118436"/>
            <a:ext cx="248739" cy="569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9672579" y="4595536"/>
            <a:ext cx="440171" cy="507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8601736" y="5701852"/>
            <a:ext cx="251259" cy="60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856992" y="4022637"/>
            <a:ext cx="880343" cy="524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7417774" y="4587279"/>
            <a:ext cx="405146" cy="5476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8006557" y="5094066"/>
            <a:ext cx="311595" cy="644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301933" y="5100342"/>
            <a:ext cx="545556" cy="6015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856992" y="4612078"/>
            <a:ext cx="440171" cy="507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8531661" y="3891674"/>
            <a:ext cx="438383" cy="337744"/>
            <a:chOff x="4587637" y="1676400"/>
            <a:chExt cx="576716" cy="457200"/>
          </a:xfrm>
        </p:grpSpPr>
        <p:sp>
          <p:nvSpPr>
            <p:cNvPr id="166" name="Oval 16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587637" y="1720333"/>
              <a:ext cx="576716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40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659914" y="4404293"/>
            <a:ext cx="347533" cy="337744"/>
            <a:chOff x="4648200" y="1676400"/>
            <a:chExt cx="457200" cy="457200"/>
          </a:xfrm>
        </p:grpSpPr>
        <p:sp>
          <p:nvSpPr>
            <p:cNvPr id="164" name="Oval 163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1720333"/>
              <a:ext cx="304800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477047" y="4404292"/>
            <a:ext cx="381660" cy="337744"/>
            <a:chOff x="4623964" y="1676400"/>
            <a:chExt cx="502095" cy="457200"/>
          </a:xfrm>
        </p:grpSpPr>
        <p:sp>
          <p:nvSpPr>
            <p:cNvPr id="162" name="Oval 161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623964" y="1720333"/>
              <a:ext cx="502095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45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137675" y="4925193"/>
            <a:ext cx="360955" cy="337744"/>
            <a:chOff x="4639947" y="1676400"/>
            <a:chExt cx="474857" cy="457200"/>
          </a:xfrm>
        </p:grpSpPr>
        <p:sp>
          <p:nvSpPr>
            <p:cNvPr id="160" name="Oval 159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639947" y="1720333"/>
              <a:ext cx="474857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20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9028867" y="4925192"/>
            <a:ext cx="390199" cy="337744"/>
            <a:chOff x="4618560" y="1676400"/>
            <a:chExt cx="513330" cy="457200"/>
          </a:xfrm>
        </p:grpSpPr>
        <p:sp>
          <p:nvSpPr>
            <p:cNvPr id="158" name="Oval 157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618560" y="1720333"/>
              <a:ext cx="513330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42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9924779" y="4940844"/>
            <a:ext cx="396755" cy="337744"/>
            <a:chOff x="4603379" y="1676400"/>
            <a:chExt cx="521954" cy="457200"/>
          </a:xfrm>
        </p:grpSpPr>
        <p:sp>
          <p:nvSpPr>
            <p:cNvPr id="156" name="Oval 15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603379" y="1720333"/>
              <a:ext cx="521954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55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417042" y="6139255"/>
            <a:ext cx="377313" cy="337744"/>
            <a:chOff x="4633824" y="1676400"/>
            <a:chExt cx="496377" cy="457200"/>
          </a:xfrm>
        </p:grpSpPr>
        <p:sp>
          <p:nvSpPr>
            <p:cNvPr id="154" name="Oval 153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633824" y="1720333"/>
              <a:ext cx="496377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25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809848" y="5529656"/>
            <a:ext cx="378091" cy="337744"/>
            <a:chOff x="4608001" y="1676400"/>
            <a:chExt cx="497401" cy="457200"/>
          </a:xfrm>
        </p:grpSpPr>
        <p:sp>
          <p:nvSpPr>
            <p:cNvPr id="152" name="Oval 151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608001" y="1687829"/>
              <a:ext cx="497401" cy="38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15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491047" y="6139256"/>
            <a:ext cx="367663" cy="337744"/>
            <a:chOff x="4639367" y="1676400"/>
            <a:chExt cx="483681" cy="457200"/>
          </a:xfrm>
        </p:grpSpPr>
        <p:sp>
          <p:nvSpPr>
            <p:cNvPr id="150" name="Oval 149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639367" y="1720333"/>
              <a:ext cx="483681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47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9924781" y="6139255"/>
            <a:ext cx="379152" cy="337744"/>
            <a:chOff x="4610621" y="1676400"/>
            <a:chExt cx="498795" cy="457200"/>
          </a:xfrm>
        </p:grpSpPr>
        <p:sp>
          <p:nvSpPr>
            <p:cNvPr id="148" name="Oval 147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610621" y="1720333"/>
              <a:ext cx="498795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49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9709950" y="5527918"/>
            <a:ext cx="379310" cy="337744"/>
            <a:chOff x="4630551" y="1676400"/>
            <a:chExt cx="499004" cy="457200"/>
          </a:xfrm>
        </p:grpSpPr>
        <p:sp>
          <p:nvSpPr>
            <p:cNvPr id="146" name="Oval 14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630551" y="1720333"/>
              <a:ext cx="499004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48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645274" y="5527917"/>
            <a:ext cx="404430" cy="337744"/>
            <a:chOff x="4605929" y="1676400"/>
            <a:chExt cx="532051" cy="457200"/>
          </a:xfrm>
        </p:grpSpPr>
        <p:sp>
          <p:nvSpPr>
            <p:cNvPr id="142" name="Oval 141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605929" y="1720333"/>
              <a:ext cx="532051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34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249887" y="4925193"/>
            <a:ext cx="347533" cy="337744"/>
            <a:chOff x="4648200" y="1676400"/>
            <a:chExt cx="457200" cy="457200"/>
          </a:xfrm>
        </p:grpSpPr>
        <p:sp>
          <p:nvSpPr>
            <p:cNvPr id="140" name="Oval 139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724400" y="1720333"/>
              <a:ext cx="304800" cy="38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</a:rPr>
                <a:t>3</a:t>
              </a:r>
            </a:p>
          </p:txBody>
        </p:sp>
      </p:grpSp>
      <p:cxnSp>
        <p:nvCxnSpPr>
          <p:cNvPr id="169" name="Straight Connector 168"/>
          <p:cNvCxnSpPr/>
          <p:nvPr/>
        </p:nvCxnSpPr>
        <p:spPr>
          <a:xfrm>
            <a:off x="9090143" y="516073"/>
            <a:ext cx="948394" cy="591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9307587" y="1670836"/>
            <a:ext cx="422101" cy="6866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7239378" y="1699580"/>
            <a:ext cx="407654" cy="629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8131167" y="471217"/>
            <a:ext cx="948394" cy="591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7658000" y="1107390"/>
            <a:ext cx="436464" cy="617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8890343" y="1685449"/>
            <a:ext cx="419095" cy="625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9304299" y="1091678"/>
            <a:ext cx="766601" cy="615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8884884" y="323665"/>
            <a:ext cx="441562" cy="380530"/>
            <a:chOff x="4620489" y="1676400"/>
            <a:chExt cx="539218" cy="457200"/>
          </a:xfrm>
        </p:grpSpPr>
        <p:sp>
          <p:nvSpPr>
            <p:cNvPr id="198" name="Oval 197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620489" y="1720335"/>
              <a:ext cx="539218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12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918855" y="901223"/>
            <a:ext cx="374398" cy="380530"/>
            <a:chOff x="4648200" y="1676400"/>
            <a:chExt cx="457200" cy="457200"/>
          </a:xfrm>
        </p:grpSpPr>
        <p:sp>
          <p:nvSpPr>
            <p:cNvPr id="196" name="Oval 19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4724400" y="1720335"/>
              <a:ext cx="304800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4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9896299" y="901223"/>
            <a:ext cx="381356" cy="380530"/>
            <a:chOff x="4648200" y="1676400"/>
            <a:chExt cx="465697" cy="457200"/>
          </a:xfrm>
        </p:grpSpPr>
        <p:sp>
          <p:nvSpPr>
            <p:cNvPr id="194" name="Oval 193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648200" y="1720335"/>
              <a:ext cx="465697" cy="36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22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462712" y="1488112"/>
            <a:ext cx="374398" cy="380530"/>
            <a:chOff x="4648200" y="1676400"/>
            <a:chExt cx="457200" cy="457200"/>
          </a:xfrm>
        </p:grpSpPr>
        <p:sp>
          <p:nvSpPr>
            <p:cNvPr id="192" name="Oval 191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4724400" y="1720335"/>
              <a:ext cx="304800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2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9139244" y="1488112"/>
            <a:ext cx="403248" cy="380530"/>
            <a:chOff x="4648200" y="1676400"/>
            <a:chExt cx="492430" cy="457200"/>
          </a:xfrm>
        </p:grpSpPr>
        <p:sp>
          <p:nvSpPr>
            <p:cNvPr id="190" name="Oval 189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648200" y="1720335"/>
              <a:ext cx="492430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17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038237" y="2167190"/>
            <a:ext cx="374398" cy="380530"/>
            <a:chOff x="4454306" y="1676400"/>
            <a:chExt cx="457200" cy="457200"/>
          </a:xfrm>
        </p:grpSpPr>
        <p:sp>
          <p:nvSpPr>
            <p:cNvPr id="188" name="Oval 187"/>
            <p:cNvSpPr/>
            <p:nvPr/>
          </p:nvSpPr>
          <p:spPr>
            <a:xfrm>
              <a:off x="4454306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537192" y="1720335"/>
              <a:ext cx="304800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1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8697686" y="2167191"/>
            <a:ext cx="392457" cy="380530"/>
            <a:chOff x="4648200" y="1676400"/>
            <a:chExt cx="479253" cy="457200"/>
          </a:xfrm>
        </p:grpSpPr>
        <p:sp>
          <p:nvSpPr>
            <p:cNvPr id="186" name="Oval 185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648200" y="1720335"/>
              <a:ext cx="479253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16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9542489" y="2167191"/>
            <a:ext cx="385657" cy="380530"/>
            <a:chOff x="4648200" y="1676400"/>
            <a:chExt cx="470949" cy="457200"/>
          </a:xfrm>
        </p:grpSpPr>
        <p:sp>
          <p:nvSpPr>
            <p:cNvPr id="184" name="Oval 183"/>
            <p:cNvSpPr/>
            <p:nvPr/>
          </p:nvSpPr>
          <p:spPr>
            <a:xfrm>
              <a:off x="4648200" y="1676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48200" y="1720335"/>
              <a:ext cx="470949" cy="36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nsolas" panose="020B0609020204030204" pitchFamily="49" charset="0"/>
                </a:rPr>
                <a:t>20</a:t>
              </a:r>
            </a:p>
          </p:txBody>
        </p:sp>
      </p:grpSp>
      <p:sp>
        <p:nvSpPr>
          <p:cNvPr id="200" name="Rectangle 199"/>
          <p:cNvSpPr/>
          <p:nvPr/>
        </p:nvSpPr>
        <p:spPr>
          <a:xfrm>
            <a:off x="6251319" y="152400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>
                <a:latin typeface="Comic Sans MS" panose="030F0702030302020204" pitchFamily="66" charset="0"/>
              </a:rPr>
              <a:t>Delete node 17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6251319" y="3462330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b="1" dirty="0">
                <a:latin typeface="Comic Sans MS" panose="030F0702030302020204" pitchFamily="66" charset="0"/>
              </a:rPr>
              <a:t>Delete node 40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D636D9C-C03A-4873-9AA8-CB8C0E9EA98E}"/>
              </a:ext>
            </a:extLst>
          </p:cNvPr>
          <p:cNvGrpSpPr/>
          <p:nvPr/>
        </p:nvGrpSpPr>
        <p:grpSpPr>
          <a:xfrm>
            <a:off x="2684178" y="326341"/>
            <a:ext cx="1059256" cy="1557695"/>
            <a:chOff x="5802025" y="3956925"/>
            <a:chExt cx="1196423" cy="184563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D9C83A8-893E-45AA-A376-B47A50F3A60C}"/>
                </a:ext>
              </a:extLst>
            </p:cNvPr>
            <p:cNvGrpSpPr/>
            <p:nvPr/>
          </p:nvGrpSpPr>
          <p:grpSpPr>
            <a:xfrm>
              <a:off x="5802025" y="4433419"/>
              <a:ext cx="1196423" cy="925540"/>
              <a:chOff x="5802025" y="4433419"/>
              <a:chExt cx="1196423" cy="925540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8645A31C-04B4-45EF-A27A-3902C539EAA0}"/>
                  </a:ext>
                </a:extLst>
              </p:cNvPr>
              <p:cNvCxnSpPr/>
              <p:nvPr/>
            </p:nvCxnSpPr>
            <p:spPr>
              <a:xfrm flipH="1">
                <a:off x="6163190" y="4433419"/>
                <a:ext cx="369009" cy="92554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DAC8CA2-648F-41CD-8887-DA070DBAD96C}"/>
                  </a:ext>
                </a:extLst>
              </p:cNvPr>
              <p:cNvSpPr txBox="1"/>
              <p:nvPr/>
            </p:nvSpPr>
            <p:spPr>
              <a:xfrm>
                <a:off x="5802025" y="4697043"/>
                <a:ext cx="119642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Swap data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B30E741-9E58-4260-A3F5-258B62F6A0D2}"/>
                </a:ext>
              </a:extLst>
            </p:cNvPr>
            <p:cNvGrpSpPr/>
            <p:nvPr/>
          </p:nvGrpSpPr>
          <p:grpSpPr>
            <a:xfrm>
              <a:off x="6417225" y="3956925"/>
              <a:ext cx="457200" cy="457200"/>
              <a:chOff x="6411750" y="3956925"/>
              <a:chExt cx="457200" cy="4572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88518AA-F7C4-4C54-92DE-9ED8D3E4A315}"/>
                  </a:ext>
                </a:extLst>
              </p:cNvPr>
              <p:cNvSpPr/>
              <p:nvPr/>
            </p:nvSpPr>
            <p:spPr>
              <a:xfrm>
                <a:off x="6411750" y="3956925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87BD159A-87AA-41B6-AFF1-4ABEAE4FC691}"/>
                  </a:ext>
                </a:extLst>
              </p:cNvPr>
              <p:cNvSpPr txBox="1"/>
              <p:nvPr/>
            </p:nvSpPr>
            <p:spPr>
              <a:xfrm>
                <a:off x="6487950" y="4000859"/>
                <a:ext cx="304800" cy="4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0B5579F4-A373-4892-B343-5EBB32EB2557}"/>
                </a:ext>
              </a:extLst>
            </p:cNvPr>
            <p:cNvGrpSpPr/>
            <p:nvPr/>
          </p:nvGrpSpPr>
          <p:grpSpPr>
            <a:xfrm>
              <a:off x="5886972" y="5345358"/>
              <a:ext cx="457200" cy="457200"/>
              <a:chOff x="6458697" y="3940509"/>
              <a:chExt cx="457200" cy="4572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F2B67EC-AED4-4248-9CD4-84C710FBE840}"/>
                  </a:ext>
                </a:extLst>
              </p:cNvPr>
              <p:cNvSpPr/>
              <p:nvPr/>
            </p:nvSpPr>
            <p:spPr>
              <a:xfrm>
                <a:off x="6458697" y="3940509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6ED3804-C52C-4758-A3F9-AF830FEB1C71}"/>
                  </a:ext>
                </a:extLst>
              </p:cNvPr>
              <p:cNvSpPr txBox="1"/>
              <p:nvPr/>
            </p:nvSpPr>
            <p:spPr>
              <a:xfrm>
                <a:off x="6519248" y="3984443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72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9987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9988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grpSp>
        <p:nvGrpSpPr>
          <p:cNvPr id="169989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7006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7006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9990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7006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7006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9991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7006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7006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9992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7006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7006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9993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7005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7005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134" name="Straight Connector 133"/>
          <p:cNvCxnSpPr>
            <a:stCxn id="169986" idx="1"/>
            <a:endCxn id="169987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9986" idx="3"/>
            <a:endCxn id="169988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0060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0061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0059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0066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0067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0064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0065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0062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0063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48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70048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">
            <a:extLst>
              <a:ext uri="{FF2B5EF4-FFF2-40B4-BE49-F238E27FC236}">
                <a16:creationId xmlns:a16="http://schemas.microsoft.com/office/drawing/2014/main" id="{BB94D3BB-C71E-48B3-B1A9-02B6E7E7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</p:spTree>
    <p:extLst>
      <p:ext uri="{BB962C8B-B14F-4D97-AF65-F5344CB8AC3E}">
        <p14:creationId xmlns:p14="http://schemas.microsoft.com/office/powerpoint/2010/main" val="56670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Box 115"/>
          <p:cNvSpPr txBox="1">
            <a:spLocks noChangeArrowheads="1"/>
          </p:cNvSpPr>
          <p:nvPr/>
        </p:nvSpPr>
        <p:spPr bwMode="auto">
          <a:xfrm>
            <a:off x="3370264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169987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9988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grpSp>
        <p:nvGrpSpPr>
          <p:cNvPr id="169989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7006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7006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9990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7006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7006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9991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7006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7006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9992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7006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7006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9993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7005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7005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134" name="Straight Connector 133"/>
          <p:cNvCxnSpPr>
            <a:stCxn id="169986" idx="1"/>
            <a:endCxn id="169987" idx="0"/>
          </p:cNvCxnSpPr>
          <p:nvPr/>
        </p:nvCxnSpPr>
        <p:spPr>
          <a:xfrm flipH="1">
            <a:off x="2660651" y="2390776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9986" idx="3"/>
            <a:endCxn id="169988" idx="0"/>
          </p:cNvCxnSpPr>
          <p:nvPr/>
        </p:nvCxnSpPr>
        <p:spPr>
          <a:xfrm>
            <a:off x="3683001" y="2390776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0060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0061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0059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0066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0067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0064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0065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0062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0063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48" name="TextBox 80"/>
          <p:cNvSpPr txBox="1">
            <a:spLocks noChangeArrowheads="1"/>
          </p:cNvSpPr>
          <p:nvPr/>
        </p:nvSpPr>
        <p:spPr bwMode="auto">
          <a:xfrm>
            <a:off x="4635501" y="3833814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66</a:t>
            </a:r>
          </a:p>
        </p:txBody>
      </p:sp>
      <p:cxnSp>
        <p:nvCxnSpPr>
          <p:cNvPr id="7" name="Straight Connector 6"/>
          <p:cNvCxnSpPr>
            <a:stCxn id="170048" idx="0"/>
          </p:cNvCxnSpPr>
          <p:nvPr/>
        </p:nvCxnSpPr>
        <p:spPr>
          <a:xfrm flipV="1">
            <a:off x="48561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id="{6DA2EFA7-6DD1-4B88-9EC6-D1638D52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</p:spTree>
    <p:extLst>
      <p:ext uri="{BB962C8B-B14F-4D97-AF65-F5344CB8AC3E}">
        <p14:creationId xmlns:p14="http://schemas.microsoft.com/office/powerpoint/2010/main" val="29444144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Box 115"/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69987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9988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grpSp>
        <p:nvGrpSpPr>
          <p:cNvPr id="169989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7006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7006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9990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7006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7006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9991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7006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7006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9992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7006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7006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9993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7005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7005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134" name="Straight Connector 133"/>
          <p:cNvCxnSpPr>
            <a:stCxn id="169986" idx="1"/>
            <a:endCxn id="169987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9986" idx="3"/>
            <a:endCxn id="169988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0060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0061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0059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0066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0067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0064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0065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0062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0063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9" name="Elbow Connector 6">
            <a:extLst>
              <a:ext uri="{FF2B5EF4-FFF2-40B4-BE49-F238E27FC236}">
                <a16:creationId xmlns:a16="http://schemas.microsoft.com/office/drawing/2014/main" id="{F98D0855-A435-4BE4-AD82-963765C06E2E}"/>
              </a:ext>
            </a:extLst>
          </p:cNvPr>
          <p:cNvCxnSpPr>
            <a:cxnSpLocks/>
          </p:cNvCxnSpPr>
          <p:nvPr/>
        </p:nvCxnSpPr>
        <p:spPr>
          <a:xfrm rot="10800000">
            <a:off x="2057403" y="5821679"/>
            <a:ext cx="7086599" cy="274320"/>
          </a:xfrm>
          <a:prstGeom prst="bentConnector3">
            <a:avLst>
              <a:gd name="adj1" fmla="val 100017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94427A-1E74-49D6-B6EF-211A3F5814D6}"/>
              </a:ext>
            </a:extLst>
          </p:cNvPr>
          <p:cNvCxnSpPr>
            <a:cxnSpLocks/>
          </p:cNvCxnSpPr>
          <p:nvPr/>
        </p:nvCxnSpPr>
        <p:spPr>
          <a:xfrm>
            <a:off x="9144000" y="5823563"/>
            <a:ext cx="0" cy="2743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F8D73584-7728-41DD-93B0-5C8D7010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</p:spTree>
    <p:extLst>
      <p:ext uri="{BB962C8B-B14F-4D97-AF65-F5344CB8AC3E}">
        <p14:creationId xmlns:p14="http://schemas.microsoft.com/office/powerpoint/2010/main" val="28398588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Box 115"/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69987" name="TextBox 118"/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169988" name="TextBox 127"/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grpSp>
        <p:nvGrpSpPr>
          <p:cNvPr id="169989" name="Group 128"/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17006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17006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169990" name="Group 129"/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17006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17006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169991" name="Group 130"/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17006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17006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169992" name="Group 131"/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17006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17006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169993" name="Group 132"/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17005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17005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134" name="Straight Connector 133"/>
          <p:cNvCxnSpPr>
            <a:stCxn id="169986" idx="1"/>
            <a:endCxn id="169987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9986" idx="3"/>
            <a:endCxn id="169988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0060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0061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0059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0066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0067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0064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0065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0062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0063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54D575D-F295-463D-974E-E1E49EEE1A31}"/>
              </a:ext>
            </a:extLst>
          </p:cNvPr>
          <p:cNvSpPr txBox="1"/>
          <p:nvPr/>
        </p:nvSpPr>
        <p:spPr>
          <a:xfrm>
            <a:off x="1878432" y="6107112"/>
            <a:ext cx="369332" cy="57002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200" b="1" dirty="0"/>
              <a:t>Parent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94427A-1E74-49D6-B6EF-211A3F5814D6}"/>
              </a:ext>
            </a:extLst>
          </p:cNvPr>
          <p:cNvCxnSpPr>
            <a:cxnSpLocks/>
          </p:cNvCxnSpPr>
          <p:nvPr/>
        </p:nvCxnSpPr>
        <p:spPr>
          <a:xfrm>
            <a:off x="2057400" y="5823563"/>
            <a:ext cx="0" cy="274320"/>
          </a:xfrm>
          <a:prstGeom prst="line">
            <a:avLst/>
          </a:prstGeom>
          <a:ln w="317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5D86C3F4-CAB3-4A74-BD92-652CC908F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</p:spTree>
    <p:extLst>
      <p:ext uri="{BB962C8B-B14F-4D97-AF65-F5344CB8AC3E}">
        <p14:creationId xmlns:p14="http://schemas.microsoft.com/office/powerpoint/2010/main" val="2106437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8D85FCE-7644-4DEB-821A-F1428F5E1F9B}"/>
              </a:ext>
            </a:extLst>
          </p:cNvPr>
          <p:cNvGrpSpPr/>
          <p:nvPr/>
        </p:nvGrpSpPr>
        <p:grpSpPr>
          <a:xfrm>
            <a:off x="1878432" y="5823564"/>
            <a:ext cx="369332" cy="853577"/>
            <a:chOff x="964032" y="5823563"/>
            <a:chExt cx="369332" cy="8535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4D575D-F295-463D-974E-E1E49EEE1A3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F94427A-1E74-49D6-B6EF-211A3F5814D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FABF14-9170-4887-BB39-FB37E5EEADCB}"/>
              </a:ext>
            </a:extLst>
          </p:cNvPr>
          <p:cNvGrpSpPr/>
          <p:nvPr/>
        </p:nvGrpSpPr>
        <p:grpSpPr>
          <a:xfrm>
            <a:off x="2430950" y="5823563"/>
            <a:ext cx="369332" cy="658010"/>
            <a:chOff x="964032" y="5823563"/>
            <a:chExt cx="369332" cy="6580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E4C76F-9395-436E-8A68-F90FDFBCA770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7446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Left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F7267E-DD85-4334-894F-7B91748A9F7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D4F583-C799-4790-BA6D-E061233DBD72}"/>
              </a:ext>
            </a:extLst>
          </p:cNvPr>
          <p:cNvGrpSpPr/>
          <p:nvPr/>
        </p:nvGrpSpPr>
        <p:grpSpPr>
          <a:xfrm>
            <a:off x="2983468" y="5823564"/>
            <a:ext cx="369332" cy="770221"/>
            <a:chOff x="964032" y="5823563"/>
            <a:chExt cx="369332" cy="77022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3CC2E5-149A-40C9-83C1-FB6C26AC5D0B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48667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Right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EEF08C7-EE32-47AA-BBE4-5F0A01750B1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115">
            <a:extLst>
              <a:ext uri="{FF2B5EF4-FFF2-40B4-BE49-F238E27FC236}">
                <a16:creationId xmlns:a16="http://schemas.microsoft.com/office/drawing/2014/main" id="{214934BD-C839-4033-9B8B-2D53C44B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66</a:t>
            </a:r>
          </a:p>
        </p:txBody>
      </p:sp>
      <p:sp>
        <p:nvSpPr>
          <p:cNvPr id="54" name="TextBox 118">
            <a:extLst>
              <a:ext uri="{FF2B5EF4-FFF2-40B4-BE49-F238E27FC236}">
                <a16:creationId xmlns:a16="http://schemas.microsoft.com/office/drawing/2014/main" id="{66DBFB74-84CF-46B3-BD86-71FBA0B5B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5" name="TextBox 127">
            <a:extLst>
              <a:ext uri="{FF2B5EF4-FFF2-40B4-BE49-F238E27FC236}">
                <a16:creationId xmlns:a16="http://schemas.microsoft.com/office/drawing/2014/main" id="{02F3CEAD-E66D-45F6-91E4-5BF3D8517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56" name="Group 128">
            <a:extLst>
              <a:ext uri="{FF2B5EF4-FFF2-40B4-BE49-F238E27FC236}">
                <a16:creationId xmlns:a16="http://schemas.microsoft.com/office/drawing/2014/main" id="{17334903-0E33-4D1F-BF9F-EF7CE3FE42D6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57" name="TextBox 153">
              <a:extLst>
                <a:ext uri="{FF2B5EF4-FFF2-40B4-BE49-F238E27FC236}">
                  <a16:creationId xmlns:a16="http://schemas.microsoft.com/office/drawing/2014/main" id="{F29C9761-ACF3-4DC7-A8E6-5D69EE1DE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8" name="TextBox 154">
              <a:extLst>
                <a:ext uri="{FF2B5EF4-FFF2-40B4-BE49-F238E27FC236}">
                  <a16:creationId xmlns:a16="http://schemas.microsoft.com/office/drawing/2014/main" id="{00F7D91E-C12F-43C8-BB56-DD058D8D3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9" name="Group 129">
            <a:extLst>
              <a:ext uri="{FF2B5EF4-FFF2-40B4-BE49-F238E27FC236}">
                <a16:creationId xmlns:a16="http://schemas.microsoft.com/office/drawing/2014/main" id="{7D9DB7EF-53F7-4F57-B80A-6C66589676A3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60" name="TextBox 151">
              <a:extLst>
                <a:ext uri="{FF2B5EF4-FFF2-40B4-BE49-F238E27FC236}">
                  <a16:creationId xmlns:a16="http://schemas.microsoft.com/office/drawing/2014/main" id="{1F0387FF-7CAF-4523-A5EE-B815BF15C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61" name="TextBox 152">
              <a:extLst>
                <a:ext uri="{FF2B5EF4-FFF2-40B4-BE49-F238E27FC236}">
                  <a16:creationId xmlns:a16="http://schemas.microsoft.com/office/drawing/2014/main" id="{25267FE9-3B0F-482A-9EFE-FA60C15C3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62" name="Group 130">
            <a:extLst>
              <a:ext uri="{FF2B5EF4-FFF2-40B4-BE49-F238E27FC236}">
                <a16:creationId xmlns:a16="http://schemas.microsoft.com/office/drawing/2014/main" id="{D14AF774-6BDB-4985-B860-B349AB9FB285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63" name="TextBox 149">
              <a:extLst>
                <a:ext uri="{FF2B5EF4-FFF2-40B4-BE49-F238E27FC236}">
                  <a16:creationId xmlns:a16="http://schemas.microsoft.com/office/drawing/2014/main" id="{2C80E21A-1D5C-4865-8082-FB35F31ED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64" name="TextBox 150">
              <a:extLst>
                <a:ext uri="{FF2B5EF4-FFF2-40B4-BE49-F238E27FC236}">
                  <a16:creationId xmlns:a16="http://schemas.microsoft.com/office/drawing/2014/main" id="{D156BC18-426A-4C41-A235-518F36346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65" name="Group 131">
            <a:extLst>
              <a:ext uri="{FF2B5EF4-FFF2-40B4-BE49-F238E27FC236}">
                <a16:creationId xmlns:a16="http://schemas.microsoft.com/office/drawing/2014/main" id="{EA0374D9-1845-4430-AC42-E8F8616FDF03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66" name="TextBox 147">
              <a:extLst>
                <a:ext uri="{FF2B5EF4-FFF2-40B4-BE49-F238E27FC236}">
                  <a16:creationId xmlns:a16="http://schemas.microsoft.com/office/drawing/2014/main" id="{868B979F-2B9B-4992-9D1B-6DC3A6F28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67" name="TextBox 148">
              <a:extLst>
                <a:ext uri="{FF2B5EF4-FFF2-40B4-BE49-F238E27FC236}">
                  <a16:creationId xmlns:a16="http://schemas.microsoft.com/office/drawing/2014/main" id="{5F2C867B-F706-4851-B636-AFFFE3C1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8" name="Group 132">
            <a:extLst>
              <a:ext uri="{FF2B5EF4-FFF2-40B4-BE49-F238E27FC236}">
                <a16:creationId xmlns:a16="http://schemas.microsoft.com/office/drawing/2014/main" id="{A476BD6B-AEF4-4075-86C7-EC8D5C911AFE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9" name="TextBox 145">
              <a:extLst>
                <a:ext uri="{FF2B5EF4-FFF2-40B4-BE49-F238E27FC236}">
                  <a16:creationId xmlns:a16="http://schemas.microsoft.com/office/drawing/2014/main" id="{985E46D3-6C37-4962-8364-E07C3BFE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70" name="TextBox 146">
              <a:extLst>
                <a:ext uri="{FF2B5EF4-FFF2-40B4-BE49-F238E27FC236}">
                  <a16:creationId xmlns:a16="http://schemas.microsoft.com/office/drawing/2014/main" id="{002CD464-F983-41F0-AF72-8F883C215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8DCFDA-214A-4C72-BC4F-F0170EE2672E}"/>
              </a:ext>
            </a:extLst>
          </p:cNvPr>
          <p:cNvCxnSpPr>
            <a:stCxn id="53" idx="1"/>
            <a:endCxn id="5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4F5B4C-922F-4EC9-8D6D-C3A64CCF0C3C}"/>
              </a:ext>
            </a:extLst>
          </p:cNvPr>
          <p:cNvCxnSpPr>
            <a:stCxn id="53" idx="3"/>
            <a:endCxn id="5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8FE967B-5B53-479F-9DB7-FD69FD835EE4}"/>
              </a:ext>
            </a:extLst>
          </p:cNvPr>
          <p:cNvCxnSpPr>
            <a:endCxn id="66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1F9E30-0099-45D9-A084-79049215529F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22EF86-5B9B-4AEB-AEED-814849C6228D}"/>
              </a:ext>
            </a:extLst>
          </p:cNvPr>
          <p:cNvCxnSpPr>
            <a:stCxn id="67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61F6B5D-FCA6-4610-B268-308C8BABC617}"/>
              </a:ext>
            </a:extLst>
          </p:cNvPr>
          <p:cNvCxnSpPr>
            <a:stCxn id="70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06AFC7-5861-4455-A141-C7E52916BCDB}"/>
              </a:ext>
            </a:extLst>
          </p:cNvPr>
          <p:cNvCxnSpPr>
            <a:stCxn id="57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308E50E-F021-4651-BAC2-46E3CB1D46B0}"/>
              </a:ext>
            </a:extLst>
          </p:cNvPr>
          <p:cNvCxnSpPr>
            <a:stCxn id="58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B973172-9115-455D-9554-B3E48F6CBF36}"/>
              </a:ext>
            </a:extLst>
          </p:cNvPr>
          <p:cNvCxnSpPr>
            <a:stCxn id="60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3CE433C-C623-4CBD-B37E-7B2B098637EE}"/>
              </a:ext>
            </a:extLst>
          </p:cNvPr>
          <p:cNvCxnSpPr>
            <a:stCxn id="61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9479A2A-C5A1-463C-84ED-79862DFD023F}"/>
              </a:ext>
            </a:extLst>
          </p:cNvPr>
          <p:cNvCxnSpPr>
            <a:stCxn id="63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BA1524-303B-40AD-9ED1-2356687CC15A}"/>
              </a:ext>
            </a:extLst>
          </p:cNvPr>
          <p:cNvCxnSpPr>
            <a:stCxn id="64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3">
            <a:extLst>
              <a:ext uri="{FF2B5EF4-FFF2-40B4-BE49-F238E27FC236}">
                <a16:creationId xmlns:a16="http://schemas.microsoft.com/office/drawing/2014/main" id="{63014660-25C9-42CF-9AEA-39411FD9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</p:spTree>
    <p:extLst>
      <p:ext uri="{BB962C8B-B14F-4D97-AF65-F5344CB8AC3E}">
        <p14:creationId xmlns:p14="http://schemas.microsoft.com/office/powerpoint/2010/main" val="20504495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54D575D-F295-463D-974E-E1E49EEE1A31}"/>
              </a:ext>
            </a:extLst>
          </p:cNvPr>
          <p:cNvSpPr txBox="1"/>
          <p:nvPr/>
        </p:nvSpPr>
        <p:spPr>
          <a:xfrm>
            <a:off x="1878432" y="6107112"/>
            <a:ext cx="369332" cy="57002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200" b="1" dirty="0"/>
              <a:t>Parent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94427A-1E74-49D6-B6EF-211A3F5814D6}"/>
              </a:ext>
            </a:extLst>
          </p:cNvPr>
          <p:cNvCxnSpPr>
            <a:cxnSpLocks/>
          </p:cNvCxnSpPr>
          <p:nvPr/>
        </p:nvCxnSpPr>
        <p:spPr>
          <a:xfrm>
            <a:off x="2057400" y="5823563"/>
            <a:ext cx="0" cy="274320"/>
          </a:xfrm>
          <a:prstGeom prst="line">
            <a:avLst/>
          </a:prstGeom>
          <a:ln w="317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66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10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430950" y="5823563"/>
            <a:ext cx="369332" cy="641980"/>
            <a:chOff x="964032" y="5823563"/>
            <a:chExt cx="369332" cy="64198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5843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Min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3">
            <a:extLst>
              <a:ext uri="{FF2B5EF4-FFF2-40B4-BE49-F238E27FC236}">
                <a16:creationId xmlns:a16="http://schemas.microsoft.com/office/drawing/2014/main" id="{3C215A60-8985-4141-BEAE-ECC35475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ACEF077-5606-404F-BE32-2EABAE23C5A2}"/>
              </a:ext>
            </a:extLst>
          </p:cNvPr>
          <p:cNvGrpSpPr/>
          <p:nvPr/>
        </p:nvGrpSpPr>
        <p:grpSpPr>
          <a:xfrm>
            <a:off x="2983468" y="5823564"/>
            <a:ext cx="369332" cy="770221"/>
            <a:chOff x="964032" y="5823563"/>
            <a:chExt cx="369332" cy="77022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F6290F9-8C32-4F48-B352-7A76497DEE69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48667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Right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9C44DAD-1D35-473E-9D50-2430EFCEAFD9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6815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54D575D-F295-463D-974E-E1E49EEE1A31}"/>
              </a:ext>
            </a:extLst>
          </p:cNvPr>
          <p:cNvSpPr txBox="1"/>
          <p:nvPr/>
        </p:nvSpPr>
        <p:spPr>
          <a:xfrm>
            <a:off x="1878432" y="6107112"/>
            <a:ext cx="369332" cy="57002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200" b="1" dirty="0"/>
              <a:t>Parent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94427A-1E74-49D6-B6EF-211A3F5814D6}"/>
              </a:ext>
            </a:extLst>
          </p:cNvPr>
          <p:cNvCxnSpPr>
            <a:cxnSpLocks/>
          </p:cNvCxnSpPr>
          <p:nvPr/>
        </p:nvCxnSpPr>
        <p:spPr>
          <a:xfrm>
            <a:off x="2057400" y="5823563"/>
            <a:ext cx="0" cy="274320"/>
          </a:xfrm>
          <a:prstGeom prst="line">
            <a:avLst/>
          </a:prstGeom>
          <a:ln w="317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66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3"/>
            <a:ext cx="369332" cy="641980"/>
            <a:chOff x="964032" y="5823563"/>
            <a:chExt cx="369332" cy="64198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5843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Min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3">
            <a:extLst>
              <a:ext uri="{FF2B5EF4-FFF2-40B4-BE49-F238E27FC236}">
                <a16:creationId xmlns:a16="http://schemas.microsoft.com/office/drawing/2014/main" id="{AC0C1781-EF93-4BC8-A60F-2062F1AD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</p:spTree>
    <p:extLst>
      <p:ext uri="{BB962C8B-B14F-4D97-AF65-F5344CB8AC3E}">
        <p14:creationId xmlns:p14="http://schemas.microsoft.com/office/powerpoint/2010/main" val="1961877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54D575D-F295-463D-974E-E1E49EEE1A31}"/>
              </a:ext>
            </a:extLst>
          </p:cNvPr>
          <p:cNvSpPr txBox="1"/>
          <p:nvPr/>
        </p:nvSpPr>
        <p:spPr>
          <a:xfrm>
            <a:off x="1878432" y="6107112"/>
            <a:ext cx="369332" cy="57002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200" b="1" dirty="0"/>
              <a:t>Parent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94427A-1E74-49D6-B6EF-211A3F5814D6}"/>
              </a:ext>
            </a:extLst>
          </p:cNvPr>
          <p:cNvCxnSpPr>
            <a:cxnSpLocks/>
          </p:cNvCxnSpPr>
          <p:nvPr/>
        </p:nvCxnSpPr>
        <p:spPr>
          <a:xfrm>
            <a:off x="2057400" y="5823563"/>
            <a:ext cx="0" cy="274320"/>
          </a:xfrm>
          <a:prstGeom prst="line">
            <a:avLst/>
          </a:prstGeom>
          <a:ln w="317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3"/>
            <a:ext cx="369332" cy="641980"/>
            <a:chOff x="964032" y="5823563"/>
            <a:chExt cx="369332" cy="64198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5843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Min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3">
            <a:extLst>
              <a:ext uri="{FF2B5EF4-FFF2-40B4-BE49-F238E27FC236}">
                <a16:creationId xmlns:a16="http://schemas.microsoft.com/office/drawing/2014/main" id="{16675BA3-0D78-407B-BD86-36C66874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</p:spTree>
    <p:extLst>
      <p:ext uri="{BB962C8B-B14F-4D97-AF65-F5344CB8AC3E}">
        <p14:creationId xmlns:p14="http://schemas.microsoft.com/office/powerpoint/2010/main" val="23733000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4D575D-F295-463D-974E-E1E49EEE1A31}"/>
              </a:ext>
            </a:extLst>
          </p:cNvPr>
          <p:cNvSpPr txBox="1"/>
          <p:nvPr/>
        </p:nvSpPr>
        <p:spPr>
          <a:xfrm>
            <a:off x="1878432" y="6107112"/>
            <a:ext cx="369332" cy="57002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200" b="1" dirty="0"/>
              <a:t>Parent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94427A-1E74-49D6-B6EF-211A3F5814D6}"/>
              </a:ext>
            </a:extLst>
          </p:cNvPr>
          <p:cNvCxnSpPr>
            <a:cxnSpLocks/>
          </p:cNvCxnSpPr>
          <p:nvPr/>
        </p:nvCxnSpPr>
        <p:spPr>
          <a:xfrm>
            <a:off x="2057400" y="5823563"/>
            <a:ext cx="0" cy="274320"/>
          </a:xfrm>
          <a:prstGeom prst="line">
            <a:avLst/>
          </a:prstGeom>
          <a:ln w="317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66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3"/>
            <a:ext cx="369332" cy="641980"/>
            <a:chOff x="964032" y="5823563"/>
            <a:chExt cx="369332" cy="64198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5843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Min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979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66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4"/>
            <a:ext cx="369332" cy="853577"/>
            <a:chOff x="964032" y="5823563"/>
            <a:chExt cx="369332" cy="85357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52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Lab 08 - BST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1"/>
            <a:ext cx="3810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89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66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4"/>
            <a:ext cx="369332" cy="853577"/>
            <a:chOff x="964032" y="5823563"/>
            <a:chExt cx="369332" cy="85357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61204C-32AA-401D-B90D-E28E2A863C53}"/>
              </a:ext>
            </a:extLst>
          </p:cNvPr>
          <p:cNvGrpSpPr/>
          <p:nvPr/>
        </p:nvGrpSpPr>
        <p:grpSpPr>
          <a:xfrm>
            <a:off x="4621896" y="5823563"/>
            <a:ext cx="369332" cy="658010"/>
            <a:chOff x="964032" y="5823563"/>
            <a:chExt cx="369332" cy="65801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3623529-D223-4721-BDC6-26A00FE1F09F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7446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Left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B1B6D5D-173B-4A42-9439-38490B95BC3E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307559-ABDD-4DD7-A759-23392081745A}"/>
              </a:ext>
            </a:extLst>
          </p:cNvPr>
          <p:cNvGrpSpPr/>
          <p:nvPr/>
        </p:nvGrpSpPr>
        <p:grpSpPr>
          <a:xfrm>
            <a:off x="5174414" y="5823564"/>
            <a:ext cx="369332" cy="770221"/>
            <a:chOff x="964032" y="5823563"/>
            <a:chExt cx="369332" cy="77022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F326F2-5E4F-439D-9E14-06A7E56CAEBE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48667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Right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78554-6989-4E37-9F4E-753F17FB8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6630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66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4"/>
            <a:ext cx="369332" cy="853577"/>
            <a:chOff x="964032" y="5823563"/>
            <a:chExt cx="369332" cy="85357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61204C-32AA-401D-B90D-E28E2A863C53}"/>
              </a:ext>
            </a:extLst>
          </p:cNvPr>
          <p:cNvGrpSpPr/>
          <p:nvPr/>
        </p:nvGrpSpPr>
        <p:grpSpPr>
          <a:xfrm>
            <a:off x="4621896" y="5823563"/>
            <a:ext cx="369332" cy="641980"/>
            <a:chOff x="964032" y="5823563"/>
            <a:chExt cx="369332" cy="64198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3623529-D223-4721-BDC6-26A00FE1F09F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5843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Min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B1B6D5D-173B-4A42-9439-38490B95BC3E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307559-ABDD-4DD7-A759-23392081745A}"/>
              </a:ext>
            </a:extLst>
          </p:cNvPr>
          <p:cNvGrpSpPr/>
          <p:nvPr/>
        </p:nvGrpSpPr>
        <p:grpSpPr>
          <a:xfrm>
            <a:off x="5174414" y="5823564"/>
            <a:ext cx="369332" cy="770221"/>
            <a:chOff x="964032" y="5823563"/>
            <a:chExt cx="369332" cy="77022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F326F2-5E4F-439D-9E14-06A7E56CAEBE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48667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Right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78554-6989-4E37-9F4E-753F17FB8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39782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66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4"/>
            <a:ext cx="369332" cy="853577"/>
            <a:chOff x="964032" y="5823563"/>
            <a:chExt cx="369332" cy="85357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307559-ABDD-4DD7-A759-23392081745A}"/>
              </a:ext>
            </a:extLst>
          </p:cNvPr>
          <p:cNvGrpSpPr/>
          <p:nvPr/>
        </p:nvGrpSpPr>
        <p:grpSpPr>
          <a:xfrm>
            <a:off x="5174414" y="5823563"/>
            <a:ext cx="369332" cy="641980"/>
            <a:chOff x="964032" y="5823563"/>
            <a:chExt cx="369332" cy="64198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F326F2-5E4F-439D-9E14-06A7E56CAEBE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5843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Min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78554-6989-4E37-9F4E-753F17FB8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45844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66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4" y="3284539"/>
            <a:ext cx="1322387" cy="369887"/>
            <a:chOff x="7394096" y="4142433"/>
            <a:chExt cx="132343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29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6" y="3114676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4"/>
            <a:ext cx="369332" cy="853577"/>
            <a:chOff x="964032" y="5823563"/>
            <a:chExt cx="369332" cy="85357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307559-ABDD-4DD7-A759-23392081745A}"/>
              </a:ext>
            </a:extLst>
          </p:cNvPr>
          <p:cNvGrpSpPr/>
          <p:nvPr/>
        </p:nvGrpSpPr>
        <p:grpSpPr>
          <a:xfrm>
            <a:off x="5174414" y="5823563"/>
            <a:ext cx="369332" cy="641980"/>
            <a:chOff x="964032" y="5823563"/>
            <a:chExt cx="369332" cy="64198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F326F2-5E4F-439D-9E14-06A7E56CAEBE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5843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Min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78554-6989-4E37-9F4E-753F17FB8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1477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29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5" y="3284539"/>
            <a:ext cx="1322737" cy="369887"/>
            <a:chOff x="7394096" y="4142433"/>
            <a:chExt cx="132378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496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66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7" y="3114676"/>
            <a:ext cx="284603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2C6103B-A8A4-4074-82E8-CB90A8805F32}"/>
              </a:ext>
            </a:extLst>
          </p:cNvPr>
          <p:cNvGrpSpPr/>
          <p:nvPr/>
        </p:nvGrpSpPr>
        <p:grpSpPr>
          <a:xfrm>
            <a:off x="2974041" y="5823564"/>
            <a:ext cx="369332" cy="853577"/>
            <a:chOff x="964032" y="5823563"/>
            <a:chExt cx="369332" cy="85357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BB011-1E3D-4296-9769-5844A62443C1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012B509-E9A4-4E65-9B68-65454CB8BB5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307559-ABDD-4DD7-A759-23392081745A}"/>
              </a:ext>
            </a:extLst>
          </p:cNvPr>
          <p:cNvGrpSpPr/>
          <p:nvPr/>
        </p:nvGrpSpPr>
        <p:grpSpPr>
          <a:xfrm>
            <a:off x="5174414" y="5823563"/>
            <a:ext cx="369332" cy="641980"/>
            <a:chOff x="964032" y="5823563"/>
            <a:chExt cx="369332" cy="64198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F326F2-5E4F-439D-9E14-06A7E56CAEBE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5843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Min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78554-6989-4E37-9F4E-753F17FB8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75318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29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5" y="3284539"/>
            <a:ext cx="1322737" cy="369887"/>
            <a:chOff x="7394096" y="4142433"/>
            <a:chExt cx="132378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496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66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7" y="3114676"/>
            <a:ext cx="284603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307559-ABDD-4DD7-A759-23392081745A}"/>
              </a:ext>
            </a:extLst>
          </p:cNvPr>
          <p:cNvGrpSpPr/>
          <p:nvPr/>
        </p:nvGrpSpPr>
        <p:grpSpPr>
          <a:xfrm>
            <a:off x="5174414" y="5823564"/>
            <a:ext cx="369332" cy="853577"/>
            <a:chOff x="964032" y="5823563"/>
            <a:chExt cx="369332" cy="85357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F326F2-5E4F-439D-9E14-06A7E56CAEBE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78554-6989-4E37-9F4E-753F17FB8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3856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29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5" y="3284539"/>
            <a:ext cx="1322737" cy="369887"/>
            <a:chOff x="7394096" y="4142433"/>
            <a:chExt cx="132378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496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66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7" y="3114676"/>
            <a:ext cx="284603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307559-ABDD-4DD7-A759-23392081745A}"/>
              </a:ext>
            </a:extLst>
          </p:cNvPr>
          <p:cNvGrpSpPr/>
          <p:nvPr/>
        </p:nvGrpSpPr>
        <p:grpSpPr>
          <a:xfrm>
            <a:off x="5174414" y="5823564"/>
            <a:ext cx="369332" cy="853577"/>
            <a:chOff x="964032" y="5823563"/>
            <a:chExt cx="369332" cy="85357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F326F2-5E4F-439D-9E14-06A7E56CAEBE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78554-6989-4E37-9F4E-753F17FB8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C918A8-E88E-4E72-8562-8BE999AD2945}"/>
              </a:ext>
            </a:extLst>
          </p:cNvPr>
          <p:cNvGrpSpPr/>
          <p:nvPr/>
        </p:nvGrpSpPr>
        <p:grpSpPr>
          <a:xfrm>
            <a:off x="8982173" y="5823563"/>
            <a:ext cx="369332" cy="658010"/>
            <a:chOff x="964032" y="5823563"/>
            <a:chExt cx="369332" cy="6580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D92889-CDDB-4234-95C7-7022B6AC438C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7446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Left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A830F1-65FC-4574-91FC-101CE7A2CF8E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1C26009-86E9-4B94-86AF-0162A293A6BE}"/>
              </a:ext>
            </a:extLst>
          </p:cNvPr>
          <p:cNvGrpSpPr/>
          <p:nvPr/>
        </p:nvGrpSpPr>
        <p:grpSpPr>
          <a:xfrm>
            <a:off x="9534691" y="5823564"/>
            <a:ext cx="369332" cy="770221"/>
            <a:chOff x="964032" y="5823563"/>
            <a:chExt cx="369332" cy="77022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DA9D72-08CA-479A-9232-33ACBF1433BB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48667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Right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CEF1D57-50E3-47DB-B380-EEFA126F58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01765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8D2358B-732A-4654-A283-C8D6C84463CE}"/>
              </a:ext>
            </a:extLst>
          </p:cNvPr>
          <p:cNvSpPr/>
          <p:nvPr/>
        </p:nvSpPr>
        <p:spPr>
          <a:xfrm>
            <a:off x="1747044" y="1523577"/>
            <a:ext cx="576262" cy="52275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from a Vector Min-Heap 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1767840" y="5029200"/>
          <a:ext cx="768096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399088" y="1437718"/>
            <a:ext cx="465931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Save table[0].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table[0] to table[--size].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Set parent to 0.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(2 × parent) + 1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and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break.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200"/>
              </a:spcBef>
              <a:buSzPct val="100000"/>
              <a:buFont typeface="+mj-lt"/>
              <a:buAutoNum type="arabicPeriod" startAt="6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table.size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and</a:t>
            </a:r>
          </a:p>
          <a:p>
            <a:pPr marL="282575" indent="-282575">
              <a:buSzPct val="100000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 &gt; table[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Set minChild to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if table[parent] &lt;= table[minChild] break.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Swap table[parent] and table[minChild].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Set parent to minChild.</a:t>
            </a:r>
          </a:p>
          <a:p>
            <a:pPr marL="282575" indent="-282575">
              <a:spcBef>
                <a:spcPts val="400"/>
              </a:spcBef>
              <a:buSzPct val="100000"/>
              <a:buFont typeface="+mj-lt"/>
              <a:buAutoNum type="arabicPeriod" startAt="9"/>
            </a:pP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saved value.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4260E6CE-8AF3-4193-932D-63C9E507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290" y="1610847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3" name="TextBox 115">
            <a:extLst>
              <a:ext uri="{FF2B5EF4-FFF2-40B4-BE49-F238E27FC236}">
                <a16:creationId xmlns:a16="http://schemas.microsoft.com/office/drawing/2014/main" id="{ADEBF841-B56C-4754-8D14-FE2195E3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2206625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</a:t>
            </a:r>
          </a:p>
        </p:txBody>
      </p:sp>
      <p:sp>
        <p:nvSpPr>
          <p:cNvPr id="44" name="TextBox 118">
            <a:extLst>
              <a:ext uri="{FF2B5EF4-FFF2-40B4-BE49-F238E27FC236}">
                <a16:creationId xmlns:a16="http://schemas.microsoft.com/office/drawing/2014/main" id="{B1EDB8A2-5F4A-4C15-928F-17459EC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</a:p>
        </p:txBody>
      </p:sp>
      <p:sp>
        <p:nvSpPr>
          <p:cNvPr id="45" name="TextBox 127">
            <a:extLst>
              <a:ext uri="{FF2B5EF4-FFF2-40B4-BE49-F238E27FC236}">
                <a16:creationId xmlns:a16="http://schemas.microsoft.com/office/drawing/2014/main" id="{59FC82DA-65E9-4C0A-BD36-4883084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744789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29</a:t>
            </a:r>
          </a:p>
        </p:txBody>
      </p:sp>
      <p:grpSp>
        <p:nvGrpSpPr>
          <p:cNvPr id="47" name="Group 128">
            <a:extLst>
              <a:ext uri="{FF2B5EF4-FFF2-40B4-BE49-F238E27FC236}">
                <a16:creationId xmlns:a16="http://schemas.microsoft.com/office/drawing/2014/main" id="{DDB96B19-EDD2-4F87-B2F8-2EF421DA137A}"/>
              </a:ext>
            </a:extLst>
          </p:cNvPr>
          <p:cNvGrpSpPr>
            <a:grpSpLocks/>
          </p:cNvGrpSpPr>
          <p:nvPr/>
        </p:nvGrpSpPr>
        <p:grpSpPr bwMode="auto">
          <a:xfrm>
            <a:off x="1728788" y="3833814"/>
            <a:ext cx="882650" cy="369887"/>
            <a:chOff x="4590254" y="5277977"/>
            <a:chExt cx="882292" cy="369332"/>
          </a:xfrm>
        </p:grpSpPr>
        <p:sp>
          <p:nvSpPr>
            <p:cNvPr id="49" name="TextBox 153">
              <a:extLst>
                <a:ext uri="{FF2B5EF4-FFF2-40B4-BE49-F238E27FC236}">
                  <a16:creationId xmlns:a16="http://schemas.microsoft.com/office/drawing/2014/main" id="{19EB45CF-B8FB-4A86-A029-30F80745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37</a:t>
              </a:r>
            </a:p>
          </p:txBody>
        </p:sp>
        <p:sp>
          <p:nvSpPr>
            <p:cNvPr id="50" name="TextBox 154">
              <a:extLst>
                <a:ext uri="{FF2B5EF4-FFF2-40B4-BE49-F238E27FC236}">
                  <a16:creationId xmlns:a16="http://schemas.microsoft.com/office/drawing/2014/main" id="{F2574412-0AA4-4F20-9541-68F0D5CE0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26</a:t>
              </a: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:a16="http://schemas.microsoft.com/office/drawing/2014/main" id="{151DD607-DBF5-4EAA-BA37-207E660CF5A6}"/>
              </a:ext>
            </a:extLst>
          </p:cNvPr>
          <p:cNvGrpSpPr>
            <a:grpSpLocks/>
          </p:cNvGrpSpPr>
          <p:nvPr/>
        </p:nvGrpSpPr>
        <p:grpSpPr bwMode="auto">
          <a:xfrm>
            <a:off x="2713039" y="3833814"/>
            <a:ext cx="873125" cy="369887"/>
            <a:chOff x="2571515" y="5410200"/>
            <a:chExt cx="873193" cy="369332"/>
          </a:xfrm>
        </p:grpSpPr>
        <p:sp>
          <p:nvSpPr>
            <p:cNvPr id="52" name="TextBox 151">
              <a:extLst>
                <a:ext uri="{FF2B5EF4-FFF2-40B4-BE49-F238E27FC236}">
                  <a16:creationId xmlns:a16="http://schemas.microsoft.com/office/drawing/2014/main" id="{C0603329-0ECD-450A-8DCF-83677A242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76</a:t>
              </a:r>
            </a:p>
          </p:txBody>
        </p:sp>
        <p:sp>
          <p:nvSpPr>
            <p:cNvPr id="53" name="TextBox 152">
              <a:extLst>
                <a:ext uri="{FF2B5EF4-FFF2-40B4-BE49-F238E27FC236}">
                  <a16:creationId xmlns:a16="http://schemas.microsoft.com/office/drawing/2014/main" id="{5CDCF9AF-AE78-4A4C-BCBE-7F08862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32</a:t>
              </a:r>
            </a:p>
          </p:txBody>
        </p:sp>
      </p:grpSp>
      <p:grpSp>
        <p:nvGrpSpPr>
          <p:cNvPr id="54" name="Group 130">
            <a:extLst>
              <a:ext uri="{FF2B5EF4-FFF2-40B4-BE49-F238E27FC236}">
                <a16:creationId xmlns:a16="http://schemas.microsoft.com/office/drawing/2014/main" id="{948EEBC7-0D2D-48AE-B0D8-BA625119F11C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3833814"/>
            <a:ext cx="882650" cy="369887"/>
            <a:chOff x="2571515" y="5943600"/>
            <a:chExt cx="882292" cy="369332"/>
          </a:xfrm>
        </p:grpSpPr>
        <p:sp>
          <p:nvSpPr>
            <p:cNvPr id="55" name="TextBox 149">
              <a:extLst>
                <a:ext uri="{FF2B5EF4-FFF2-40B4-BE49-F238E27FC236}">
                  <a16:creationId xmlns:a16="http://schemas.microsoft.com/office/drawing/2014/main" id="{035DF00B-7415-4EBC-A44F-CD92CB6C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74</a:t>
              </a:r>
            </a:p>
          </p:txBody>
        </p:sp>
        <p:sp>
          <p:nvSpPr>
            <p:cNvPr id="56" name="TextBox 150">
              <a:extLst>
                <a:ext uri="{FF2B5EF4-FFF2-40B4-BE49-F238E27FC236}">
                  <a16:creationId xmlns:a16="http://schemas.microsoft.com/office/drawing/2014/main" id="{C65E8214-FC9F-436C-8EC4-9ABB055D6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89</a:t>
              </a:r>
            </a:p>
          </p:txBody>
        </p:sp>
      </p:grpSp>
      <p:grpSp>
        <p:nvGrpSpPr>
          <p:cNvPr id="57" name="Group 131">
            <a:extLst>
              <a:ext uri="{FF2B5EF4-FFF2-40B4-BE49-F238E27FC236}">
                <a16:creationId xmlns:a16="http://schemas.microsoft.com/office/drawing/2014/main" id="{037B82C4-3B13-4C9D-822B-F48D2D1D8442}"/>
              </a:ext>
            </a:extLst>
          </p:cNvPr>
          <p:cNvGrpSpPr>
            <a:grpSpLocks/>
          </p:cNvGrpSpPr>
          <p:nvPr/>
        </p:nvGrpSpPr>
        <p:grpSpPr bwMode="auto">
          <a:xfrm>
            <a:off x="1949451" y="3284538"/>
            <a:ext cx="1420813" cy="379412"/>
            <a:chOff x="5434299" y="4142433"/>
            <a:chExt cx="1421044" cy="379568"/>
          </a:xfrm>
        </p:grpSpPr>
        <p:sp>
          <p:nvSpPr>
            <p:cNvPr id="58" name="TextBox 147">
              <a:extLst>
                <a:ext uri="{FF2B5EF4-FFF2-40B4-BE49-F238E27FC236}">
                  <a16:creationId xmlns:a16="http://schemas.microsoft.com/office/drawing/2014/main" id="{B0C6F516-D20F-4E16-85E1-0A3450AF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20</a:t>
              </a:r>
            </a:p>
          </p:txBody>
        </p:sp>
        <p:sp>
          <p:nvSpPr>
            <p:cNvPr id="59" name="TextBox 148">
              <a:extLst>
                <a:ext uri="{FF2B5EF4-FFF2-40B4-BE49-F238E27FC236}">
                  <a16:creationId xmlns:a16="http://schemas.microsoft.com/office/drawing/2014/main" id="{2376BB67-735A-49C7-81CC-49447AF73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28</a:t>
              </a:r>
            </a:p>
          </p:txBody>
        </p:sp>
      </p:grpSp>
      <p:grpSp>
        <p:nvGrpSpPr>
          <p:cNvPr id="60" name="Group 132">
            <a:extLst>
              <a:ext uri="{FF2B5EF4-FFF2-40B4-BE49-F238E27FC236}">
                <a16:creationId xmlns:a16="http://schemas.microsoft.com/office/drawing/2014/main" id="{12F6D0AE-5758-46D7-8C5C-5E4502B612E1}"/>
              </a:ext>
            </a:extLst>
          </p:cNvPr>
          <p:cNvGrpSpPr>
            <a:grpSpLocks/>
          </p:cNvGrpSpPr>
          <p:nvPr/>
        </p:nvGrpSpPr>
        <p:grpSpPr bwMode="auto">
          <a:xfrm>
            <a:off x="3910015" y="3284539"/>
            <a:ext cx="1322737" cy="369887"/>
            <a:chOff x="7394096" y="4142433"/>
            <a:chExt cx="1323788" cy="369332"/>
          </a:xfrm>
        </p:grpSpPr>
        <p:sp>
          <p:nvSpPr>
            <p:cNvPr id="61" name="TextBox 145">
              <a:extLst>
                <a:ext uri="{FF2B5EF4-FFF2-40B4-BE49-F238E27FC236}">
                  <a16:creationId xmlns:a16="http://schemas.microsoft.com/office/drawing/2014/main" id="{61789C4D-470C-4AF3-A21C-466C85596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39</a:t>
              </a: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27D97-8282-4DD2-9530-BCE6E3EA5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496" cy="36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66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F400E9-8C09-4F08-ABCB-A6A6BFD488B8}"/>
              </a:ext>
            </a:extLst>
          </p:cNvPr>
          <p:cNvCxnSpPr>
            <a:stCxn id="43" idx="1"/>
            <a:endCxn id="44" idx="0"/>
          </p:cNvCxnSpPr>
          <p:nvPr/>
        </p:nvCxnSpPr>
        <p:spPr>
          <a:xfrm flipH="1">
            <a:off x="2660651" y="2391292"/>
            <a:ext cx="709612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3B258C-95DC-4FA1-ABD4-604384A19735}"/>
              </a:ext>
            </a:extLst>
          </p:cNvPr>
          <p:cNvCxnSpPr>
            <a:stCxn id="43" idx="3"/>
            <a:endCxn id="45" idx="0"/>
          </p:cNvCxnSpPr>
          <p:nvPr/>
        </p:nvCxnSpPr>
        <p:spPr>
          <a:xfrm>
            <a:off x="3811409" y="2391292"/>
            <a:ext cx="695504" cy="35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BE4F75-32B9-4C84-A089-D7AAFFD317A9}"/>
              </a:ext>
            </a:extLst>
          </p:cNvPr>
          <p:cNvCxnSpPr>
            <a:endCxn id="58" idx="0"/>
          </p:cNvCxnSpPr>
          <p:nvPr/>
        </p:nvCxnSpPr>
        <p:spPr>
          <a:xfrm flipH="1">
            <a:off x="2170114" y="3114676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1B86504-078C-46E1-B4C4-9F71D022CDEA}"/>
              </a:ext>
            </a:extLst>
          </p:cNvPr>
          <p:cNvCxnSpPr/>
          <p:nvPr/>
        </p:nvCxnSpPr>
        <p:spPr>
          <a:xfrm flipH="1">
            <a:off x="4176713" y="3114676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DE3A90-DD44-4F43-85C5-2E330A961EFC}"/>
              </a:ext>
            </a:extLst>
          </p:cNvPr>
          <p:cNvCxnSpPr>
            <a:stCxn id="59" idx="0"/>
          </p:cNvCxnSpPr>
          <p:nvPr/>
        </p:nvCxnSpPr>
        <p:spPr>
          <a:xfrm flipH="1" flipV="1">
            <a:off x="2881314" y="3114676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28F241-D1F8-49C7-9A71-108DAF22DD15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4727577" y="3114676"/>
            <a:ext cx="284603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F26218-A6F0-4439-8BDF-7CDFB6872F93}"/>
              </a:ext>
            </a:extLst>
          </p:cNvPr>
          <p:cNvCxnSpPr>
            <a:stCxn id="49" idx="0"/>
          </p:cNvCxnSpPr>
          <p:nvPr/>
        </p:nvCxnSpPr>
        <p:spPr>
          <a:xfrm flipV="1">
            <a:off x="19494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EEC73F9-0C16-4245-8A50-4F04AB98E031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2305051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077E1A-D5AD-4DA6-B376-A65B774DAEDF}"/>
              </a:ext>
            </a:extLst>
          </p:cNvPr>
          <p:cNvCxnSpPr>
            <a:stCxn id="52" idx="0"/>
          </p:cNvCxnSpPr>
          <p:nvPr/>
        </p:nvCxnSpPr>
        <p:spPr>
          <a:xfrm flipV="1">
            <a:off x="2933700" y="3663951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F1A4E-42C5-42CA-9E1E-E467562CF610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2575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24C0D3-B5AD-46BC-B2C8-62566DA285C8}"/>
              </a:ext>
            </a:extLst>
          </p:cNvPr>
          <p:cNvCxnSpPr>
            <a:stCxn id="55" idx="0"/>
          </p:cNvCxnSpPr>
          <p:nvPr/>
        </p:nvCxnSpPr>
        <p:spPr>
          <a:xfrm flipV="1">
            <a:off x="3910014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466D57-CD2B-4D8B-B4A7-7D5FC62C5A53}"/>
              </a:ext>
            </a:extLst>
          </p:cNvPr>
          <p:cNvCxnSpPr>
            <a:stCxn id="56" idx="0"/>
          </p:cNvCxnSpPr>
          <p:nvPr/>
        </p:nvCxnSpPr>
        <p:spPr>
          <a:xfrm flipH="1" flipV="1">
            <a:off x="4286250" y="3663951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307559-ABDD-4DD7-A759-23392081745A}"/>
              </a:ext>
            </a:extLst>
          </p:cNvPr>
          <p:cNvGrpSpPr/>
          <p:nvPr/>
        </p:nvGrpSpPr>
        <p:grpSpPr>
          <a:xfrm>
            <a:off x="5174414" y="5823564"/>
            <a:ext cx="369332" cy="853577"/>
            <a:chOff x="964032" y="5823563"/>
            <a:chExt cx="369332" cy="853577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3F326F2-5E4F-439D-9E14-06A7E56CAEBE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570028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Parent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78554-6989-4E37-9F4E-753F17FB8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C918A8-E88E-4E72-8562-8BE999AD2945}"/>
              </a:ext>
            </a:extLst>
          </p:cNvPr>
          <p:cNvGrpSpPr/>
          <p:nvPr/>
        </p:nvGrpSpPr>
        <p:grpSpPr>
          <a:xfrm>
            <a:off x="8982173" y="5823563"/>
            <a:ext cx="369332" cy="658010"/>
            <a:chOff x="964032" y="5823563"/>
            <a:chExt cx="369332" cy="6580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D92889-CDDB-4234-95C7-7022B6AC438C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37446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Left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A830F1-65FC-4574-91FC-101CE7A2CF8E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1C26009-86E9-4B94-86AF-0162A293A6BE}"/>
              </a:ext>
            </a:extLst>
          </p:cNvPr>
          <p:cNvGrpSpPr/>
          <p:nvPr/>
        </p:nvGrpSpPr>
        <p:grpSpPr>
          <a:xfrm>
            <a:off x="9534691" y="5823564"/>
            <a:ext cx="369332" cy="770221"/>
            <a:chOff x="964032" y="5823563"/>
            <a:chExt cx="369332" cy="77022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DA9D72-08CA-479A-9232-33ACBF1433BB}"/>
                </a:ext>
              </a:extLst>
            </p:cNvPr>
            <p:cNvSpPr txBox="1"/>
            <p:nvPr/>
          </p:nvSpPr>
          <p:spPr>
            <a:xfrm>
              <a:off x="964032" y="6107112"/>
              <a:ext cx="369332" cy="486672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200" b="1" dirty="0"/>
                <a:t>Right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CEF1D57-50E3-47DB-B380-EEFA126F58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5823563"/>
              <a:ext cx="0" cy="274320"/>
            </a:xfrm>
            <a:prstGeom prst="line">
              <a:avLst/>
            </a:prstGeom>
            <a:ln w="317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84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the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Removal / insertion algorithms</a:t>
            </a:r>
          </a:p>
          <a:p>
            <a:pPr lvl="1"/>
            <a:r>
              <a:rPr lang="en-US" dirty="0"/>
              <a:t>Removal traces a path from the root to a leaf.</a:t>
            </a:r>
          </a:p>
          <a:p>
            <a:pPr lvl="1"/>
            <a:r>
              <a:rPr lang="en-US" dirty="0"/>
              <a:t>Insertion traces a path from a leaf to the root.</a:t>
            </a:r>
          </a:p>
          <a:p>
            <a:pPr lvl="1"/>
            <a:r>
              <a:rPr lang="en-US" dirty="0"/>
              <a:t>Both require at most </a:t>
            </a:r>
            <a:r>
              <a:rPr lang="en-US" i="1" dirty="0"/>
              <a:t>h</a:t>
            </a:r>
            <a:r>
              <a:rPr lang="en-US" dirty="0"/>
              <a:t> steps where </a:t>
            </a:r>
            <a:r>
              <a:rPr lang="en-US" i="1" dirty="0"/>
              <a:t>h</a:t>
            </a:r>
            <a:r>
              <a:rPr lang="en-US" dirty="0"/>
              <a:t> is the height of the tree.</a:t>
            </a:r>
          </a:p>
          <a:p>
            <a:r>
              <a:rPr lang="en-US" dirty="0"/>
              <a:t>The largest </a:t>
            </a:r>
            <a:r>
              <a:rPr lang="en-US" b="1" i="1" dirty="0">
                <a:solidFill>
                  <a:srgbClr val="FF0000"/>
                </a:solidFill>
              </a:rPr>
              <a:t>full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tree of height </a:t>
            </a:r>
            <a:r>
              <a:rPr lang="en-US" i="1" dirty="0"/>
              <a:t>h</a:t>
            </a:r>
            <a:r>
              <a:rPr lang="en-US" dirty="0"/>
              <a:t> has 2</a:t>
            </a:r>
            <a:r>
              <a:rPr lang="en-US" i="1" baseline="30000" dirty="0"/>
              <a:t>h</a:t>
            </a:r>
            <a:r>
              <a:rPr lang="en-US" dirty="0"/>
              <a:t>-1 nodes.</a:t>
            </a:r>
          </a:p>
          <a:p>
            <a:r>
              <a:rPr lang="en-US" dirty="0"/>
              <a:t>The smallest </a:t>
            </a:r>
            <a:r>
              <a:rPr lang="en-US" b="1" i="1" dirty="0">
                <a:solidFill>
                  <a:srgbClr val="FF0000"/>
                </a:solidFill>
              </a:rPr>
              <a:t>complete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tree of height h has 2</a:t>
            </a:r>
            <a:r>
              <a:rPr lang="en-US" baseline="30000" dirty="0"/>
              <a:t>(</a:t>
            </a:r>
            <a:r>
              <a:rPr lang="en-US" i="1" baseline="30000" dirty="0"/>
              <a:t>h</a:t>
            </a:r>
            <a:r>
              <a:rPr lang="en-US" baseline="30000" dirty="0"/>
              <a:t>-1)</a:t>
            </a:r>
            <a:r>
              <a:rPr lang="en-US" dirty="0"/>
              <a:t> nodes.</a:t>
            </a:r>
          </a:p>
          <a:p>
            <a:r>
              <a:rPr lang="en-US" dirty="0"/>
              <a:t>Both </a:t>
            </a:r>
            <a:r>
              <a:rPr lang="en-US" b="1" i="1" dirty="0"/>
              <a:t>insert</a:t>
            </a:r>
            <a:r>
              <a:rPr lang="en-US" dirty="0"/>
              <a:t> and </a:t>
            </a:r>
            <a:r>
              <a:rPr lang="en-US" b="1" i="1" dirty="0"/>
              <a:t>remove</a:t>
            </a:r>
            <a:r>
              <a:rPr lang="en-US" dirty="0"/>
              <a:t> are O(log </a:t>
            </a:r>
            <a:r>
              <a:rPr lang="en-US" i="1" dirty="0"/>
              <a:t>n</a:t>
            </a:r>
            <a:r>
              <a:rPr lang="en-US" dirty="0"/>
              <a:t>) where </a:t>
            </a:r>
            <a:r>
              <a:rPr lang="en-US" i="1" dirty="0"/>
              <a:t>n</a:t>
            </a:r>
            <a:r>
              <a:rPr lang="en-US" dirty="0"/>
              <a:t> is the number of items in the heap.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the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priority queue is a queue that does not have the “first in, first out” logic.</a:t>
            </a:r>
          </a:p>
          <a:p>
            <a:pPr lvl="1"/>
            <a:r>
              <a:rPr lang="en-US" dirty="0"/>
              <a:t>Heaps offer an easy access to the largest (smallest) elements, by positioning values at the root.</a:t>
            </a:r>
          </a:p>
          <a:p>
            <a:pPr lvl="1"/>
            <a:r>
              <a:rPr lang="en-US" dirty="0"/>
              <a:t>Heaps are an implementation of priority queues.</a:t>
            </a:r>
          </a:p>
          <a:p>
            <a:pPr lvl="1"/>
            <a:r>
              <a:rPr lang="en-US" dirty="0"/>
              <a:t>Priority queues can be implemented by heaps, and heaps can be implemented by arrays.</a:t>
            </a:r>
          </a:p>
          <a:p>
            <a:r>
              <a:rPr lang="en-US" dirty="0"/>
              <a:t>Removal / insertion algorithms</a:t>
            </a:r>
          </a:p>
          <a:p>
            <a:pPr lvl="1"/>
            <a:r>
              <a:rPr lang="en-US" dirty="0"/>
              <a:t>Removal traces a path from the root to a leaf.</a:t>
            </a:r>
          </a:p>
          <a:p>
            <a:pPr lvl="1"/>
            <a:r>
              <a:rPr lang="en-US" dirty="0"/>
              <a:t>Insertion traces a path from a leaf to the root.</a:t>
            </a:r>
          </a:p>
          <a:p>
            <a:pPr lvl="1"/>
            <a:r>
              <a:rPr lang="en-US" dirty="0"/>
              <a:t>Both require at most </a:t>
            </a:r>
            <a:r>
              <a:rPr lang="en-US" i="1" dirty="0"/>
              <a:t>h</a:t>
            </a:r>
            <a:r>
              <a:rPr lang="en-US" dirty="0"/>
              <a:t> steps where </a:t>
            </a:r>
            <a:r>
              <a:rPr lang="en-US" i="1" dirty="0"/>
              <a:t>h</a:t>
            </a:r>
            <a:r>
              <a:rPr lang="en-US" dirty="0"/>
              <a:t> is the height of the tree.</a:t>
            </a:r>
          </a:p>
          <a:p>
            <a:r>
              <a:rPr lang="en-US" dirty="0"/>
              <a:t>The largest </a:t>
            </a:r>
            <a:r>
              <a:rPr lang="en-US" b="1" i="1" dirty="0">
                <a:solidFill>
                  <a:srgbClr val="FF0000"/>
                </a:solidFill>
              </a:rPr>
              <a:t>full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tree of height </a:t>
            </a:r>
            <a:r>
              <a:rPr lang="en-US" i="1" dirty="0"/>
              <a:t>h</a:t>
            </a:r>
            <a:r>
              <a:rPr lang="en-US" dirty="0"/>
              <a:t> has 2</a:t>
            </a:r>
            <a:r>
              <a:rPr lang="en-US" i="1" baseline="30000" dirty="0"/>
              <a:t>h</a:t>
            </a:r>
            <a:r>
              <a:rPr lang="en-US" dirty="0"/>
              <a:t>-1 nodes.</a:t>
            </a:r>
          </a:p>
          <a:p>
            <a:r>
              <a:rPr lang="en-US" dirty="0"/>
              <a:t>The smallest </a:t>
            </a:r>
            <a:r>
              <a:rPr lang="en-US" b="1" i="1" dirty="0">
                <a:solidFill>
                  <a:srgbClr val="FF0000"/>
                </a:solidFill>
              </a:rPr>
              <a:t>complete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tree of height h has 2</a:t>
            </a:r>
            <a:r>
              <a:rPr lang="en-US" baseline="30000" dirty="0"/>
              <a:t>(</a:t>
            </a:r>
            <a:r>
              <a:rPr lang="en-US" i="1" baseline="30000" dirty="0"/>
              <a:t>h</a:t>
            </a:r>
            <a:r>
              <a:rPr lang="en-US" baseline="30000" dirty="0"/>
              <a:t>-1)</a:t>
            </a:r>
            <a:r>
              <a:rPr lang="en-US" dirty="0"/>
              <a:t> nodes.</a:t>
            </a:r>
          </a:p>
          <a:p>
            <a:r>
              <a:rPr lang="en-US" dirty="0"/>
              <a:t>Both </a:t>
            </a:r>
            <a:r>
              <a:rPr lang="en-US" b="1" i="1" dirty="0"/>
              <a:t>insert</a:t>
            </a:r>
            <a:r>
              <a:rPr lang="en-US" dirty="0"/>
              <a:t> and </a:t>
            </a:r>
            <a:r>
              <a:rPr lang="en-US" b="1" i="1" dirty="0"/>
              <a:t>remove</a:t>
            </a:r>
            <a:r>
              <a:rPr lang="en-US" dirty="0"/>
              <a:t> are O(log </a:t>
            </a:r>
            <a:r>
              <a:rPr lang="en-US" i="1" dirty="0"/>
              <a:t>n</a:t>
            </a:r>
            <a:r>
              <a:rPr lang="en-US" dirty="0"/>
              <a:t>) where </a:t>
            </a:r>
            <a:r>
              <a:rPr lang="en-US" i="1" dirty="0"/>
              <a:t>n</a:t>
            </a:r>
            <a:r>
              <a:rPr lang="en-US" dirty="0"/>
              <a:t> is the number of items in the heap.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BA6948-7634-4B94-A096-B6BDB4419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17" y="2845108"/>
            <a:ext cx="4567260" cy="3155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L08 – Binary 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139" y="1295401"/>
            <a:ext cx="9654639" cy="1549707"/>
          </a:xfrm>
        </p:spPr>
        <p:txBody>
          <a:bodyPr/>
          <a:lstStyle/>
          <a:p>
            <a:r>
              <a:rPr lang="en-US" b="1" dirty="0"/>
              <a:t>A binary search tree (BST), which may sometimes be called an ordered or sorted binary tree, is a node-based data structure where each node references a value, a left child, and a right child.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8139" y="2562882"/>
            <a:ext cx="5622742" cy="38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 a Binary Search Tree, the left subtree of a node contains only nodes with values less than the node's value, the right subtree of a node contains only nodes with values greater than the node's value, there are no duplicate nodes, and both left and right subtrees of a node must also be binary search trees.</a:t>
            </a:r>
          </a:p>
        </p:txBody>
      </p:sp>
    </p:spTree>
    <p:extLst>
      <p:ext uri="{BB962C8B-B14F-4D97-AF65-F5344CB8AC3E}">
        <p14:creationId xmlns:p14="http://schemas.microsoft.com/office/powerpoint/2010/main" val="13149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Commands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 / Priority Queues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09824"/>
              </p:ext>
            </p:extLst>
          </p:nvPr>
        </p:nvGraphicFramePr>
        <p:xfrm>
          <a:off x="457200" y="1363476"/>
          <a:ext cx="10332720" cy="694944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2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COMMAND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OUTPUT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</a:rPr>
                        <a:t>INT</a:t>
                      </a:r>
                      <a:endParaRPr lang="en-US" sz="18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Instantiates a BST object for subsequent commands.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OK, Error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91930"/>
              </p:ext>
            </p:extLst>
          </p:nvPr>
        </p:nvGraphicFramePr>
        <p:xfrm>
          <a:off x="455219" y="2947627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remove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Remove node from BST. Return false if not found.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OK, Error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1867"/>
              </p:ext>
            </p:extLst>
          </p:nvPr>
        </p:nvGraphicFramePr>
        <p:xfrm>
          <a:off x="455219" y="3395994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clear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Delete all nodes from the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OK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05375"/>
              </p:ext>
            </p:extLst>
          </p:nvPr>
        </p:nvGraphicFramePr>
        <p:xfrm>
          <a:off x="455219" y="3844361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print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Print BST (using insertion operator) in level-order.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Level-order list, empty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20316"/>
              </p:ext>
            </p:extLst>
          </p:nvPr>
        </p:nvGraphicFramePr>
        <p:xfrm>
          <a:off x="455219" y="5637826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find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Find and display node in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found, not found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49164"/>
              </p:ext>
            </p:extLst>
          </p:nvPr>
        </p:nvGraphicFramePr>
        <p:xfrm>
          <a:off x="455219" y="6085605"/>
          <a:ext cx="10332720" cy="64389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tree</a:t>
                      </a:r>
                    </a:p>
                    <a:p>
                      <a:pPr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(Bonus)</a:t>
                      </a:r>
                      <a:endParaRPr lang="en-US" sz="1600" b="1" baseline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Output the contents of the BST using begin() and end() iterators in in-order.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In-order listing of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E4A794-E06C-4477-B186-977EB0FEA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51029"/>
              </p:ext>
            </p:extLst>
          </p:nvPr>
        </p:nvGraphicFramePr>
        <p:xfrm>
          <a:off x="455219" y="5189462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size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Output the number of nodes in the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Number of BST nodes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F89E6C6-92C1-487C-92E9-2E4BB6A59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71400"/>
              </p:ext>
            </p:extLst>
          </p:nvPr>
        </p:nvGraphicFramePr>
        <p:xfrm>
          <a:off x="455219" y="2499260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add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Add data node to BST. Return false if duplicate.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OK, Error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FD8CE48-1864-4F35-B37E-F8178CE48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57377"/>
              </p:ext>
            </p:extLst>
          </p:nvPr>
        </p:nvGraphicFramePr>
        <p:xfrm>
          <a:off x="455219" y="2050893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</a:rPr>
                        <a:t>STRING</a:t>
                      </a:r>
                      <a:endParaRPr lang="en-US" sz="16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Instantiates a BST object for subsequent commands.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OK, Error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B7FB2D7-F34A-4C32-99FF-2E9A020B2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86138"/>
              </p:ext>
            </p:extLst>
          </p:nvPr>
        </p:nvGraphicFramePr>
        <p:xfrm>
          <a:off x="455219" y="4292728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copy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Make deep copy of BST.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OK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2F46B66-E32F-4034-B0B5-DB4F95FAC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8825"/>
              </p:ext>
            </p:extLst>
          </p:nvPr>
        </p:nvGraphicFramePr>
        <p:xfrm>
          <a:off x="455219" y="4741095"/>
          <a:ext cx="10332720" cy="43891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fontAlgn="t"/>
                      <a:r>
                        <a:rPr lang="en-US" b="1" dirty="0" err="1">
                          <a:effectLst/>
                        </a:rPr>
                        <a:t>printcopy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Print BST (using insertion operator) in level-order.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Level-order list, empty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8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3304</TotalTime>
  <Words>10016</Words>
  <Application>Microsoft Office PowerPoint</Application>
  <PresentationFormat>Custom</PresentationFormat>
  <Paragraphs>3102</Paragraphs>
  <Slides>80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Comic Sans MS</vt:lpstr>
      <vt:lpstr>Consolas</vt:lpstr>
      <vt:lpstr>Courier New</vt:lpstr>
      <vt:lpstr>Tw Cen MT</vt:lpstr>
      <vt:lpstr>Wingdings</vt:lpstr>
      <vt:lpstr>CS 235 Theme</vt:lpstr>
      <vt:lpstr>PowerPoint Presentation</vt:lpstr>
      <vt:lpstr>Attendance Quiz #27</vt:lpstr>
      <vt:lpstr>Tip #28: Initialization Lists</vt:lpstr>
      <vt:lpstr>Delete</vt:lpstr>
      <vt:lpstr>Delete</vt:lpstr>
      <vt:lpstr>PowerPoint Presentation</vt:lpstr>
      <vt:lpstr>PowerPoint Presentation</vt:lpstr>
      <vt:lpstr>L08 – Binary Search Tree</vt:lpstr>
      <vt:lpstr>BST Commands</vt:lpstr>
      <vt:lpstr>Level-Order Traversal</vt:lpstr>
      <vt:lpstr>BST Grading Criteria</vt:lpstr>
      <vt:lpstr>BST Class</vt:lpstr>
      <vt:lpstr>Iterator (Bonus)</vt:lpstr>
      <vt:lpstr>Iterator</vt:lpstr>
      <vt:lpstr>Copying Objects</vt:lpstr>
      <vt:lpstr>Copy Constructor / Assignment Operator</vt:lpstr>
      <vt:lpstr>Shallow vs Deep Copy</vt:lpstr>
      <vt:lpstr>Copy Constructor</vt:lpstr>
      <vt:lpstr>Assignment Operator</vt:lpstr>
      <vt:lpstr>The Destructor</vt:lpstr>
      <vt:lpstr>PowerPoint Presentation</vt:lpstr>
      <vt:lpstr>Heaps</vt:lpstr>
      <vt:lpstr>Min Heap</vt:lpstr>
      <vt:lpstr>Inserting an Item into a Min-Heap</vt:lpstr>
      <vt:lpstr>Inserting an Item into a Min-Heap</vt:lpstr>
      <vt:lpstr>Inserting an Item into a Min-Heap</vt:lpstr>
      <vt:lpstr>Inserting an Item into a Min-Heap</vt:lpstr>
      <vt:lpstr>Inserting an Item into a Min-Heap</vt:lpstr>
      <vt:lpstr>Removing an Item into a Min-Heap</vt:lpstr>
      <vt:lpstr>Removing an Item from a Heap</vt:lpstr>
      <vt:lpstr>Removing an Item from a Heap</vt:lpstr>
      <vt:lpstr>Removing an Item from a Heap</vt:lpstr>
      <vt:lpstr>Removing an Item from a Heap</vt:lpstr>
      <vt:lpstr>Removing an Item from a Heap</vt:lpstr>
      <vt:lpstr>PowerPoint Presentation</vt:lpstr>
      <vt:lpstr>Implementing a Min-Heap</vt:lpstr>
      <vt:lpstr>Implementing a Min-Heap</vt:lpstr>
      <vt:lpstr>Implementing a Min-Heap</vt:lpstr>
      <vt:lpstr>Implementing a Min-Heap</vt:lpstr>
      <vt:lpstr>Implementing a Min-Heap</vt:lpstr>
      <vt:lpstr>Implementing a Min-Heap</vt:lpstr>
      <vt:lpstr>Implementing a Min-Heap</vt:lpstr>
      <vt:lpstr>Implementing a Min-Heap</vt:lpstr>
      <vt:lpstr>Implementing a Min-Heap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Inserting into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Removal from a Vector Min-Heap </vt:lpstr>
      <vt:lpstr>Performance of the Heap</vt:lpstr>
      <vt:lpstr>Performance of the Heap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96</cp:revision>
  <cp:lastPrinted>2021-03-15T19:46:17Z</cp:lastPrinted>
  <dcterms:created xsi:type="dcterms:W3CDTF">2020-07-19T21:27:39Z</dcterms:created>
  <dcterms:modified xsi:type="dcterms:W3CDTF">2022-03-31T17:31:22Z</dcterms:modified>
</cp:coreProperties>
</file>